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27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26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5" r:id="rId71"/>
    <p:sldId id="323" r:id="rId72"/>
    <p:sldId id="324" r:id="rId7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D9841A-F996-4A69-8F31-8DE6945347DC}">
  <a:tblStyle styleId="{DAD9841A-F996-4A69-8F31-8DE6945347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5fd202b9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45fd202b9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45fd202b9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45fd202b9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Squirrel is the program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Purple place is the shop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Plot of land is plot of land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Shop is the purble place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45fd202b9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45fd202b97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45fd202b97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45fd202b97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Squirrel is the program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Purple place is the shop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Plot of land is plot of land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Shop is the purble place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5fd202b97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45fd202b97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5fd202b9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45fd202b97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Squirrel is the program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Purple place is the shop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Plot of land is plot of land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Shop is the purble place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45fd202b9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45fd202b97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5fd202b97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45fd202b97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Squirrel is the program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Purple place is the shop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Plot of land is plot of land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Shop is the purble place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45fd202b97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45fd202b97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5fd202b97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45fd202b97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Squirrel is the program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Purple place is the shop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Plot of land is plot of land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Shop is the purble place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45f25177e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45f25177e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Slides will be released after the session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45fd202b9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45fd202b9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5fd202b97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45fd202b97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Squirrel is the program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Purple place is the shop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Plot of land is plot of land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Shop is the purble place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5fd202b97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45fd202b97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5fd202b97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45fd202b97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5fd202b9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45fd202b9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5fd202b97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45fd202b97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45fd202b9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45fd202b97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45fd202b97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45fd202b97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45f25177e7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45f25177e7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45f25177e7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45f25177e7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45f25177e7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45f25177e7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5f25177e7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45f25177e7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Slides will be released after the session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45f25177e7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45f25177e7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45fd202b97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45fd202b97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45fd202b97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45fd202b97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45fd202b97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45fd202b97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45fd202b97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45fd202b97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5fd202b97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5fd202b97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Getter = accessor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Setter = mutator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45fd202b97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45fd202b97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45fd202b97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45fd202b97_0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45fd202b97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45fd202b97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45fd202b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45fd202b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45fd202b97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45fd202b97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45fd202b97_0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45fd202b97_0_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45fd202b97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45fd202b97_0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45fd202b97_0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45fd202b97_0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45fd202b97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45fd202b97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45fd202b97_0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45fd202b97_0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45fd202b97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45fd202b97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45f25177e7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45f25177e7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45f25177e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45f25177e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45f25177e7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45f25177e7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Slides will be released after the session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5fd202b9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45fd202b9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45f25177e7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45f25177e7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45fd202b97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45fd202b97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45fd202b97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45fd202b97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45fd202b97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45fd202b97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45fd202b97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45fd202b97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45fd202b97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45fd202b97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 signatures =&gt; operator overloading is just another function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45fd202b97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45fd202b97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Try to implement this as a deep copy constructor</a:t>
            </a: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45fd202b97_0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45fd202b97_0_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45fd202b97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45fd202b97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45fd202b97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45fd202b97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45fd202b9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45fd202b9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GB"/>
              <a:t>The obj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GB"/>
              <a:t>A block in memory for a single Object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GB"/>
              <a:t>Keyword new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45fd202b97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45fd202b97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Halting problem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Compilation errors defined in COS341 - Compiler Construction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45fd202b97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45fd202b97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45fd202b97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45fd202b97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45fd202b97_0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45fd202b97_0_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/>
              <a:t>Destroyd</a:t>
            </a:r>
            <a:r>
              <a:rPr lang="en-GB" dirty="0"/>
              <a:t> </a:t>
            </a:r>
            <a:r>
              <a:rPr lang="en-GB" dirty="0" err="1"/>
              <a:t>num</a:t>
            </a:r>
            <a:r>
              <a:rPr lang="en-GB" dirty="0"/>
              <a:t> with </a:t>
            </a:r>
            <a:r>
              <a:rPr lang="en-GB" dirty="0" err="1"/>
              <a:t>val</a:t>
            </a:r>
            <a:r>
              <a:rPr lang="en-GB" dirty="0"/>
              <a:t> 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/>
              <a:t>Destroyd</a:t>
            </a:r>
            <a:r>
              <a:rPr lang="en-GB" dirty="0"/>
              <a:t> </a:t>
            </a:r>
            <a:r>
              <a:rPr lang="en-GB" dirty="0" err="1"/>
              <a:t>num</a:t>
            </a:r>
            <a:r>
              <a:rPr lang="en-GB" dirty="0"/>
              <a:t> with </a:t>
            </a:r>
            <a:r>
              <a:rPr lang="en-GB" dirty="0" err="1"/>
              <a:t>val</a:t>
            </a:r>
            <a:r>
              <a:rPr lang="en-GB" dirty="0"/>
              <a:t> 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10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/>
              <a:t>Destroyd</a:t>
            </a:r>
            <a:r>
              <a:rPr lang="en-GB" dirty="0"/>
              <a:t> </a:t>
            </a:r>
            <a:r>
              <a:rPr lang="en-GB" dirty="0" err="1"/>
              <a:t>num</a:t>
            </a:r>
            <a:r>
              <a:rPr lang="en-GB" dirty="0"/>
              <a:t> with </a:t>
            </a:r>
            <a:r>
              <a:rPr lang="en-GB" dirty="0" err="1"/>
              <a:t>val</a:t>
            </a:r>
            <a:r>
              <a:rPr lang="en-GB" dirty="0"/>
              <a:t> 10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45fd202b97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45fd202b97_0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Always perform null checks even when not asked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45fd202b97_0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45fd202b97_0_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45fd202b97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45fd202b97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45fd202b97_0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45fd202b97_0_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45fd202b97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45fd202b97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45fd202b97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45fd202b97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45fd202b9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45fd202b9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Squirrel is the program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Purple place is the shop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Plot of land is plot of land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5fd202b9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45fd202b9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45fd202b97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45fd202b97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25" y="0"/>
            <a:ext cx="9143982" cy="3277800"/>
          </a:xfrm>
          <a:prstGeom prst="flowChartDocumen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25" y="0"/>
            <a:ext cx="9143982" cy="3277800"/>
          </a:xfrm>
          <a:prstGeom prst="flowChartDocumen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2">
    <p:bg>
      <p:bgPr>
        <a:solidFill>
          <a:srgbClr val="FFFFFF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36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/>
          <p:nvPr/>
        </p:nvSpPr>
        <p:spPr>
          <a:xfrm rot="-5400000">
            <a:off x="4001650" y="900"/>
            <a:ext cx="5143500" cy="5141700"/>
          </a:xfrm>
          <a:prstGeom prst="rtTriangle">
            <a:avLst/>
          </a:prstGeom>
          <a:solidFill>
            <a:srgbClr val="FFFFFF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332325" y="1096874"/>
            <a:ext cx="4339200" cy="294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slow">
    <p:wip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17617/cartoon-acorn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17617/cartoon-acorn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operators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COS110: EO1 Bootcamp</a:t>
            </a:r>
            <a:endParaRPr lang="en-GB"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Session 1</a:t>
            </a:r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 Memory</a:t>
            </a:r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Lets abstract the idea a bit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Do not write this in your 122 assignments please :)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Let us assume the following: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Pointers = portals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Memory location = plot of land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OS = shop renting plots of land</a:t>
            </a:r>
            <a:endParaRPr dirty="0"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6550" y="-12"/>
            <a:ext cx="2457450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6"/>
          <p:cNvPicPr preferRelativeResize="0"/>
          <p:nvPr/>
        </p:nvPicPr>
        <p:blipFill rotWithShape="1">
          <a:blip r:embed="rId3">
            <a:alphaModFix/>
          </a:blip>
          <a:srcRect l="29514" t="10525" r="32294" b="9800"/>
          <a:stretch/>
        </p:blipFill>
        <p:spPr>
          <a:xfrm>
            <a:off x="4227975" y="1036162"/>
            <a:ext cx="1059575" cy="15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Example 2</a:t>
            </a:r>
            <a:endParaRPr dirty="0"/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4">
            <a:alphaModFix/>
          </a:blip>
          <a:srcRect l="10242" t="32478" r="10297" b="12963"/>
          <a:stretch/>
        </p:blipFill>
        <p:spPr>
          <a:xfrm>
            <a:off x="6989775" y="1229875"/>
            <a:ext cx="1634974" cy="10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5">
            <a:alphaModFix/>
          </a:blip>
          <a:srcRect l="25314" r="25986"/>
          <a:stretch/>
        </p:blipFill>
        <p:spPr>
          <a:xfrm>
            <a:off x="3108525" y="838825"/>
            <a:ext cx="1365448" cy="19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04" y="1229875"/>
            <a:ext cx="2488574" cy="15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5438" y="3010800"/>
            <a:ext cx="1936150" cy="19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20988E-6 L -0.35226 -0.211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22" y="-10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226 -0.21173 L -0.14202 -0.428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03" y="-1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6 -0.42963 L 0.22952 -0.5296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35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608 -0.51266 L 0.00018 -0.39352 L -0.13785 -0.37531 L -0.34063 -0.15834 " pathEditMode="relative" ptsTypes="AAAA">
                                      <p:cBhvr>
                                        <p:cTn id="31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 Memory</a:t>
            </a: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What happens when you don't deallocate memory?</a:t>
            </a:r>
            <a:endParaRPr dirty="0"/>
          </a:p>
        </p:txBody>
      </p:sp>
      <p:sp>
        <p:nvSpPr>
          <p:cNvPr id="205" name="Google Shape;205;p27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229963"/>
            <a:ext cx="3999900" cy="2762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7"/>
          <p:cNvCxnSpPr/>
          <p:nvPr/>
        </p:nvCxnSpPr>
        <p:spPr>
          <a:xfrm rot="10800000" flipH="1">
            <a:off x="5592575" y="3536725"/>
            <a:ext cx="2013900" cy="6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8"/>
          <p:cNvPicPr preferRelativeResize="0"/>
          <p:nvPr/>
        </p:nvPicPr>
        <p:blipFill rotWithShape="1">
          <a:blip r:embed="rId3">
            <a:alphaModFix/>
          </a:blip>
          <a:srcRect l="29514" t="10525" r="32294" b="9800"/>
          <a:stretch/>
        </p:blipFill>
        <p:spPr>
          <a:xfrm>
            <a:off x="4227975" y="1036162"/>
            <a:ext cx="1059575" cy="15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Example 3</a:t>
            </a:r>
            <a:endParaRPr dirty="0"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15" name="Google Shape;215;p28"/>
          <p:cNvPicPr preferRelativeResize="0"/>
          <p:nvPr/>
        </p:nvPicPr>
        <p:blipFill rotWithShape="1">
          <a:blip r:embed="rId4">
            <a:alphaModFix/>
          </a:blip>
          <a:srcRect l="10242" t="32478" r="10297" b="12963"/>
          <a:stretch/>
        </p:blipFill>
        <p:spPr>
          <a:xfrm>
            <a:off x="6989775" y="1229875"/>
            <a:ext cx="1634974" cy="10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 rotWithShape="1">
          <a:blip r:embed="rId5">
            <a:alphaModFix/>
          </a:blip>
          <a:srcRect l="25314" r="25986"/>
          <a:stretch/>
        </p:blipFill>
        <p:spPr>
          <a:xfrm>
            <a:off x="3108525" y="838825"/>
            <a:ext cx="1365448" cy="19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04" y="1229875"/>
            <a:ext cx="2488574" cy="15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8631" y="98710"/>
            <a:ext cx="1936150" cy="19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25 0.05463 L -0.32084 0.14136 L -0.43993 0.15833 L -0.52813 0.24012 L -0.53247 0.72037 " pathEditMode="relative" ptsTypes="AAAAA">
                                      <p:cBhvr>
                                        <p:cTn id="6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 Memory</a:t>
            </a: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What happens when you deallocate a null?</a:t>
            </a:r>
            <a:endParaRPr/>
          </a:p>
        </p:txBody>
      </p:sp>
      <p:sp>
        <p:nvSpPr>
          <p:cNvPr id="227" name="Google Shape;227;p29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cxnSp>
        <p:nvCxnSpPr>
          <p:cNvPr id="228" name="Google Shape;228;p29"/>
          <p:cNvCxnSpPr/>
          <p:nvPr/>
        </p:nvCxnSpPr>
        <p:spPr>
          <a:xfrm rot="10800000" flipH="1">
            <a:off x="5592575" y="3536725"/>
            <a:ext cx="2013900" cy="6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10" y="1229985"/>
            <a:ext cx="3999900" cy="347589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/>
          <p:cNvPicPr preferRelativeResize="0"/>
          <p:nvPr/>
        </p:nvPicPr>
        <p:blipFill rotWithShape="1">
          <a:blip r:embed="rId3">
            <a:alphaModFix/>
          </a:blip>
          <a:srcRect l="29514" t="10525" r="32294" b="9800"/>
          <a:stretch/>
        </p:blipFill>
        <p:spPr>
          <a:xfrm>
            <a:off x="4227975" y="1036162"/>
            <a:ext cx="1059575" cy="15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Example 4</a:t>
            </a:r>
            <a:endParaRPr dirty="0"/>
          </a:p>
        </p:txBody>
      </p:sp>
      <p:sp>
        <p:nvSpPr>
          <p:cNvPr id="236" name="Google Shape;236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38" name="Google Shape;238;p30"/>
          <p:cNvPicPr preferRelativeResize="0"/>
          <p:nvPr/>
        </p:nvPicPr>
        <p:blipFill rotWithShape="1">
          <a:blip r:embed="rId4">
            <a:alphaModFix/>
          </a:blip>
          <a:srcRect l="25314" r="25986"/>
          <a:stretch/>
        </p:blipFill>
        <p:spPr>
          <a:xfrm>
            <a:off x="3108525" y="838825"/>
            <a:ext cx="1365448" cy="19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04" y="1229875"/>
            <a:ext cx="2488574" cy="15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5236" y="1977475"/>
            <a:ext cx="1936150" cy="19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 Memory</a:t>
            </a:r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What happens when you deallocate something that has been deallocated before?</a:t>
            </a:r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cxnSp>
        <p:nvCxnSpPr>
          <p:cNvPr id="249" name="Google Shape;249;p31"/>
          <p:cNvCxnSpPr/>
          <p:nvPr/>
        </p:nvCxnSpPr>
        <p:spPr>
          <a:xfrm rot="10800000" flipH="1">
            <a:off x="5592575" y="3536725"/>
            <a:ext cx="2013900" cy="6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3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243806"/>
            <a:ext cx="4273991" cy="3154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4" y="1229875"/>
            <a:ext cx="2488574" cy="15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 rotWithShape="1">
          <a:blip r:embed="rId4">
            <a:alphaModFix/>
          </a:blip>
          <a:srcRect l="29514" t="10525" r="32294" b="9800"/>
          <a:stretch/>
        </p:blipFill>
        <p:spPr>
          <a:xfrm>
            <a:off x="4227975" y="1036162"/>
            <a:ext cx="1059575" cy="15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Example 5</a:t>
            </a:r>
            <a:endParaRPr dirty="0"/>
          </a:p>
        </p:txBody>
      </p:sp>
      <p:sp>
        <p:nvSpPr>
          <p:cNvPr id="257" name="Google Shape;257;p3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 rotWithShape="1">
          <a:blip r:embed="rId5">
            <a:alphaModFix/>
          </a:blip>
          <a:srcRect l="10242" t="32478" r="10297" b="12963"/>
          <a:stretch/>
        </p:blipFill>
        <p:spPr>
          <a:xfrm>
            <a:off x="6989775" y="1229875"/>
            <a:ext cx="1634974" cy="10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9188" y="-69730"/>
            <a:ext cx="1936150" cy="19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 rotWithShape="1">
          <a:blip r:embed="rId7">
            <a:alphaModFix/>
          </a:blip>
          <a:srcRect l="25314" r="25986"/>
          <a:stretch/>
        </p:blipFill>
        <p:spPr>
          <a:xfrm>
            <a:off x="3108525" y="838825"/>
            <a:ext cx="1365448" cy="19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0.05494 L -0.31441 0.17408 L -0.43489 0.18982 L -0.65087 0.42469 " pathEditMode="relative" ptsTypes="AAAA">
                                      <p:cBhvr>
                                        <p:cTn id="6" dur="2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024 0.32994 C -0.59132 0.32994 -0.53524 0.3858 -0.53524 0.45494 C -0.53524 0.52408 -0.59132 0.57994 -0.66024 0.57994 C -0.72916 0.57994 -0.78524 0.52408 -0.78524 0.45494 C -0.78524 0.3858 -0.72916 0.32994 -0.66024 0.32994 Z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Arrays</a:t>
            </a:r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graphicFrame>
        <p:nvGraphicFramePr>
          <p:cNvPr id="271" name="Google Shape;271;p33"/>
          <p:cNvGraphicFramePr/>
          <p:nvPr/>
        </p:nvGraphicFramePr>
        <p:xfrm>
          <a:off x="0" y="2381250"/>
          <a:ext cx="9144000" cy="1280050"/>
        </p:xfrm>
        <a:graphic>
          <a:graphicData uri="http://schemas.openxmlformats.org/drawingml/2006/table">
            <a:tbl>
              <a:tblPr>
                <a:noFill/>
                <a:tableStyleId>{DAD9841A-F996-4A69-8F31-8DE6945347DC}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index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2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4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5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6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7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8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Offset from origin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originPtr +1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originPtr + 2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originPtr + 3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originPtr + 4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originPtr + 5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originPtr + 6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originPtr + 7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originPtr + 8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value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5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5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/>
                        <a:t>1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7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5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7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4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/>
                        <a:t>3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2" name="Google Shape;272;p33"/>
          <p:cNvSpPr txBox="1"/>
          <p:nvPr/>
        </p:nvSpPr>
        <p:spPr>
          <a:xfrm>
            <a:off x="3459400" y="898200"/>
            <a:ext cx="75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int* </a:t>
            </a:r>
            <a:r>
              <a:rPr lang="en-GB" dirty="0" err="1">
                <a:latin typeface="Roboto"/>
                <a:ea typeface="Roboto"/>
                <a:cs typeface="Roboto"/>
                <a:sym typeface="Roboto"/>
              </a:rPr>
              <a:t>arr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3"/>
          <p:cNvSpPr/>
          <p:nvPr/>
        </p:nvSpPr>
        <p:spPr>
          <a:xfrm>
            <a:off x="421025" y="1140342"/>
            <a:ext cx="4112375" cy="1203350"/>
          </a:xfrm>
          <a:custGeom>
            <a:avLst/>
            <a:gdLst/>
            <a:ahLst/>
            <a:cxnLst/>
            <a:rect l="l" t="t" r="r" b="b"/>
            <a:pathLst>
              <a:path w="164495" h="48134" extrusionOk="0">
                <a:moveTo>
                  <a:pt x="151288" y="418"/>
                </a:moveTo>
                <a:cubicBezTo>
                  <a:pt x="153393" y="512"/>
                  <a:pt x="162795" y="-845"/>
                  <a:pt x="163918" y="979"/>
                </a:cubicBezTo>
                <a:cubicBezTo>
                  <a:pt x="165041" y="2803"/>
                  <a:pt x="164994" y="8604"/>
                  <a:pt x="158024" y="11364"/>
                </a:cubicBezTo>
                <a:cubicBezTo>
                  <a:pt x="151054" y="14124"/>
                  <a:pt x="138096" y="16182"/>
                  <a:pt x="122097" y="17539"/>
                </a:cubicBezTo>
                <a:cubicBezTo>
                  <a:pt x="106098" y="18896"/>
                  <a:pt x="78638" y="17867"/>
                  <a:pt x="62031" y="19504"/>
                </a:cubicBezTo>
                <a:cubicBezTo>
                  <a:pt x="45424" y="21141"/>
                  <a:pt x="32138" y="23948"/>
                  <a:pt x="22454" y="27363"/>
                </a:cubicBezTo>
                <a:cubicBezTo>
                  <a:pt x="12770" y="30778"/>
                  <a:pt x="7671" y="36532"/>
                  <a:pt x="3929" y="39994"/>
                </a:cubicBezTo>
                <a:cubicBezTo>
                  <a:pt x="187" y="43456"/>
                  <a:pt x="655" y="46777"/>
                  <a:pt x="0" y="4813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4"/>
          <p:cNvPicPr preferRelativeResize="0"/>
          <p:nvPr/>
        </p:nvPicPr>
        <p:blipFill rotWithShape="1">
          <a:blip r:embed="rId3">
            <a:alphaModFix/>
          </a:blip>
          <a:srcRect l="29514" t="10525" r="32294" b="9800"/>
          <a:stretch/>
        </p:blipFill>
        <p:spPr>
          <a:xfrm>
            <a:off x="4227975" y="1036162"/>
            <a:ext cx="1059575" cy="15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Example 6</a:t>
            </a:r>
            <a:endParaRPr dirty="0"/>
          </a:p>
        </p:txBody>
      </p:sp>
      <p:sp>
        <p:nvSpPr>
          <p:cNvPr id="279" name="Google Shape;279;p3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80" name="Google Shape;280;p34"/>
          <p:cNvPicPr preferRelativeResize="0"/>
          <p:nvPr/>
        </p:nvPicPr>
        <p:blipFill rotWithShape="1">
          <a:blip r:embed="rId4">
            <a:alphaModFix/>
          </a:blip>
          <a:srcRect l="10242" t="32478" r="10297" b="12963"/>
          <a:stretch/>
        </p:blipFill>
        <p:spPr>
          <a:xfrm>
            <a:off x="6989775" y="1229875"/>
            <a:ext cx="1634974" cy="10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070" y="2632725"/>
            <a:ext cx="1936150" cy="19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 rotWithShape="1">
          <a:blip r:embed="rId6">
            <a:alphaModFix/>
          </a:blip>
          <a:srcRect l="25314" r="25986"/>
          <a:stretch/>
        </p:blipFill>
        <p:spPr>
          <a:xfrm>
            <a:off x="3108525" y="838825"/>
            <a:ext cx="1365448" cy="19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D36B18F0-3C61-ED6A-93CC-E6946B86A5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932182" y="1036162"/>
            <a:ext cx="568982" cy="457082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4FE8243-3C86-DD0E-D077-E6882DA0C1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522771" y="904478"/>
            <a:ext cx="568982" cy="457082"/>
          </a:xfrm>
          <a:prstGeom prst="rect">
            <a:avLst/>
          </a:prstGeo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B288D75B-6373-39E8-E680-4B4DF4485B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091753" y="1001334"/>
            <a:ext cx="568982" cy="457082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4187250C-BC26-6E84-4A01-3E6DD395E9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313796" y="1423588"/>
            <a:ext cx="568982" cy="4570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2DF2E0-F13D-7F85-7DCF-FA39A79F2F02}"/>
              </a:ext>
            </a:extLst>
          </p:cNvPr>
          <p:cNvSpPr/>
          <p:nvPr/>
        </p:nvSpPr>
        <p:spPr>
          <a:xfrm>
            <a:off x="6996618" y="1007980"/>
            <a:ext cx="2537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0DE18-7ED3-8EFC-701E-AEC84E30DF00}"/>
              </a:ext>
            </a:extLst>
          </p:cNvPr>
          <p:cNvSpPr/>
          <p:nvPr/>
        </p:nvSpPr>
        <p:spPr>
          <a:xfrm>
            <a:off x="7617666" y="892218"/>
            <a:ext cx="2537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E91F34-8B75-E056-2B4D-E8FFC9EFC56B}"/>
              </a:ext>
            </a:extLst>
          </p:cNvPr>
          <p:cNvSpPr/>
          <p:nvPr/>
        </p:nvSpPr>
        <p:spPr>
          <a:xfrm>
            <a:off x="8172383" y="959084"/>
            <a:ext cx="2537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F1A527-87B1-D95F-DBBA-1A3C09F1C8D3}"/>
              </a:ext>
            </a:extLst>
          </p:cNvPr>
          <p:cNvSpPr/>
          <p:nvPr/>
        </p:nvSpPr>
        <p:spPr>
          <a:xfrm>
            <a:off x="8361383" y="1415234"/>
            <a:ext cx="2537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56 0.05741 L 0.271 -0.31883 L 0.38125 -0.34846 L 0.63611 -0.44444 L 0.39878 -0.34722 L 0.29288 -0.3071 L 0.00086 0.05617 L 0.01909 0.0642 " pathEditMode="relative" ptsTypes="AAAAAAAA">
                                      <p:cBhvr>
                                        <p:cTn id="6" dur="2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9 0.07716 L 0.28055 -0.3213 L 0.39305 -0.35247 L 0.71857 -0.47932 L 0.38194 -0.34599 L 0.28211 -0.3213 L -0.00191 0.05494 " pathEditMode="relative" ptsTypes="AAAAAAA">
                                      <p:cBhvr>
                                        <p:cTn id="10" dur="2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</a:t>
            </a: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Ask questions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Participate in activities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Make  notes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Have fun</a:t>
            </a:r>
            <a:endParaRPr dirty="0"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797" y="-3"/>
            <a:ext cx="4297200" cy="32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2D Arrays</a:t>
            </a:r>
            <a:endParaRPr/>
          </a:p>
        </p:txBody>
      </p:sp>
      <p:sp>
        <p:nvSpPr>
          <p:cNvPr id="290" name="Google Shape;290;p3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graphicFrame>
        <p:nvGraphicFramePr>
          <p:cNvPr id="291" name="Google Shape;291;p35"/>
          <p:cNvGraphicFramePr/>
          <p:nvPr/>
        </p:nvGraphicFramePr>
        <p:xfrm>
          <a:off x="0" y="977825"/>
          <a:ext cx="9144000" cy="3840150"/>
        </p:xfrm>
        <a:graphic>
          <a:graphicData uri="http://schemas.openxmlformats.org/drawingml/2006/table">
            <a:tbl>
              <a:tblPr>
                <a:noFill/>
                <a:tableStyleId>{DAD9841A-F996-4A69-8F31-8DE6945347DC}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index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2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4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5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6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7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8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Offset from origin</a:t>
                      </a:r>
                      <a:endParaRPr sz="1000"/>
                    </a:p>
                  </a:txBody>
                  <a:tcPr marL="91425" marR="91425" marT="91425" marB="91425"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L="91425" marR="91425" marT="91425" marB="91425"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originPtr +1</a:t>
                      </a:r>
                      <a:endParaRPr sz="1000"/>
                    </a:p>
                  </a:txBody>
                  <a:tcPr marL="91425" marR="91425" marT="91425" marB="91425"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originPtr + 2</a:t>
                      </a:r>
                      <a:endParaRPr sz="1000"/>
                    </a:p>
                  </a:txBody>
                  <a:tcPr marL="91425" marR="91425" marT="91425" marB="91425"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originPtr + 3</a:t>
                      </a:r>
                      <a:endParaRPr sz="1000"/>
                    </a:p>
                  </a:txBody>
                  <a:tcPr marL="91425" marR="91425" marT="91425" marB="91425"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originPtr + 4</a:t>
                      </a:r>
                      <a:endParaRPr sz="1000"/>
                    </a:p>
                  </a:txBody>
                  <a:tcPr marL="91425" marR="91425" marT="91425" marB="91425"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originPtr + 5</a:t>
                      </a:r>
                      <a:endParaRPr sz="1000"/>
                    </a:p>
                  </a:txBody>
                  <a:tcPr marL="91425" marR="91425" marT="91425" marB="91425"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originPtr + 6</a:t>
                      </a:r>
                      <a:endParaRPr sz="1000"/>
                    </a:p>
                  </a:txBody>
                  <a:tcPr marL="91425" marR="91425" marT="91425" marB="91425"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originPtr + 7</a:t>
                      </a:r>
                      <a:endParaRPr sz="1000"/>
                    </a:p>
                  </a:txBody>
                  <a:tcPr marL="91425" marR="91425" marT="91425" marB="91425"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originPtr + 8</a:t>
                      </a:r>
                      <a:endParaRPr sz="1000"/>
                    </a:p>
                  </a:txBody>
                  <a:tcPr marL="91425" marR="91425" marT="91425" marB="91425"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value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 rowSpan="8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292" name="Google Shape;292;p35"/>
          <p:cNvCxnSpPr/>
          <p:nvPr/>
        </p:nvCxnSpPr>
        <p:spPr>
          <a:xfrm flipH="1">
            <a:off x="1366225" y="1943725"/>
            <a:ext cx="2100" cy="53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p35"/>
          <p:cNvCxnSpPr/>
          <p:nvPr/>
        </p:nvCxnSpPr>
        <p:spPr>
          <a:xfrm flipH="1">
            <a:off x="2290500" y="1938125"/>
            <a:ext cx="2100" cy="53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p35"/>
          <p:cNvCxnSpPr/>
          <p:nvPr/>
        </p:nvCxnSpPr>
        <p:spPr>
          <a:xfrm flipH="1">
            <a:off x="3214775" y="1938125"/>
            <a:ext cx="2100" cy="53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5" name="Google Shape;295;p35"/>
          <p:cNvCxnSpPr/>
          <p:nvPr/>
        </p:nvCxnSpPr>
        <p:spPr>
          <a:xfrm flipH="1">
            <a:off x="4139050" y="1938125"/>
            <a:ext cx="2100" cy="53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6" name="Google Shape;296;p35"/>
          <p:cNvCxnSpPr/>
          <p:nvPr/>
        </p:nvCxnSpPr>
        <p:spPr>
          <a:xfrm flipH="1">
            <a:off x="5063325" y="1938125"/>
            <a:ext cx="2100" cy="53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7" name="Google Shape;297;p35"/>
          <p:cNvCxnSpPr/>
          <p:nvPr/>
        </p:nvCxnSpPr>
        <p:spPr>
          <a:xfrm flipH="1">
            <a:off x="5987600" y="1938125"/>
            <a:ext cx="2100" cy="53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35"/>
          <p:cNvCxnSpPr/>
          <p:nvPr/>
        </p:nvCxnSpPr>
        <p:spPr>
          <a:xfrm flipH="1">
            <a:off x="6911875" y="1938125"/>
            <a:ext cx="2100" cy="53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p35"/>
          <p:cNvCxnSpPr/>
          <p:nvPr/>
        </p:nvCxnSpPr>
        <p:spPr>
          <a:xfrm flipH="1">
            <a:off x="7836150" y="1938125"/>
            <a:ext cx="2100" cy="53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35"/>
          <p:cNvCxnSpPr/>
          <p:nvPr/>
        </p:nvCxnSpPr>
        <p:spPr>
          <a:xfrm flipH="1">
            <a:off x="8760425" y="1938125"/>
            <a:ext cx="2100" cy="53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6"/>
          <p:cNvPicPr preferRelativeResize="0"/>
          <p:nvPr/>
        </p:nvPicPr>
        <p:blipFill rotWithShape="1">
          <a:blip r:embed="rId3">
            <a:alphaModFix/>
          </a:blip>
          <a:srcRect l="29514" t="10525" r="32294" b="9800"/>
          <a:stretch/>
        </p:blipFill>
        <p:spPr>
          <a:xfrm>
            <a:off x="1822040" y="2514637"/>
            <a:ext cx="1059575" cy="15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Example 7</a:t>
            </a:r>
            <a:endParaRPr dirty="0"/>
          </a:p>
        </p:txBody>
      </p:sp>
      <p:pic>
        <p:nvPicPr>
          <p:cNvPr id="308" name="Google Shape;3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89654" y="3257755"/>
            <a:ext cx="1936150" cy="19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 rotWithShape="1">
          <a:blip r:embed="rId5">
            <a:alphaModFix/>
          </a:blip>
          <a:srcRect l="25314" r="25986"/>
          <a:stretch/>
        </p:blipFill>
        <p:spPr>
          <a:xfrm>
            <a:off x="1193227" y="2514637"/>
            <a:ext cx="1365448" cy="19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pic>
        <p:nvPicPr>
          <p:cNvPr id="2" name="Google Shape;310;p36">
            <a:extLst>
              <a:ext uri="{FF2B5EF4-FFF2-40B4-BE49-F238E27FC236}">
                <a16:creationId xmlns:a16="http://schemas.microsoft.com/office/drawing/2014/main" id="{B806CCFD-B74A-39C8-200F-60E098C191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514" t="10525" r="32294" b="9800"/>
          <a:stretch/>
        </p:blipFill>
        <p:spPr>
          <a:xfrm>
            <a:off x="4557091" y="167604"/>
            <a:ext cx="1059575" cy="15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09;p36">
            <a:extLst>
              <a:ext uri="{FF2B5EF4-FFF2-40B4-BE49-F238E27FC236}">
                <a16:creationId xmlns:a16="http://schemas.microsoft.com/office/drawing/2014/main" id="{29FCDE58-842D-4EA1-F42D-5787C52C193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314" r="25986"/>
          <a:stretch/>
        </p:blipFill>
        <p:spPr>
          <a:xfrm>
            <a:off x="3889276" y="167604"/>
            <a:ext cx="1365448" cy="19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10;p36">
            <a:extLst>
              <a:ext uri="{FF2B5EF4-FFF2-40B4-BE49-F238E27FC236}">
                <a16:creationId xmlns:a16="http://schemas.microsoft.com/office/drawing/2014/main" id="{F90D2DA2-FC46-4510-3A16-8C8DB7C313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514" t="10525" r="32294" b="9800"/>
          <a:stretch/>
        </p:blipFill>
        <p:spPr>
          <a:xfrm>
            <a:off x="5586848" y="1378075"/>
            <a:ext cx="1059575" cy="15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9;p36">
            <a:extLst>
              <a:ext uri="{FF2B5EF4-FFF2-40B4-BE49-F238E27FC236}">
                <a16:creationId xmlns:a16="http://schemas.microsoft.com/office/drawing/2014/main" id="{E223985D-C697-32C4-4A46-8C398132E8B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314" r="25986"/>
          <a:stretch/>
        </p:blipFill>
        <p:spPr>
          <a:xfrm>
            <a:off x="4919033" y="1378075"/>
            <a:ext cx="1365448" cy="19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0;p36">
            <a:extLst>
              <a:ext uri="{FF2B5EF4-FFF2-40B4-BE49-F238E27FC236}">
                <a16:creationId xmlns:a16="http://schemas.microsoft.com/office/drawing/2014/main" id="{8EF36BD6-5305-4CE1-680E-0495CD8F54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514" t="10525" r="32294" b="9800"/>
          <a:stretch/>
        </p:blipFill>
        <p:spPr>
          <a:xfrm>
            <a:off x="6570418" y="2926988"/>
            <a:ext cx="1059575" cy="15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09;p36">
            <a:extLst>
              <a:ext uri="{FF2B5EF4-FFF2-40B4-BE49-F238E27FC236}">
                <a16:creationId xmlns:a16="http://schemas.microsoft.com/office/drawing/2014/main" id="{51FD9F8E-90D1-C3D9-A249-A21822525E2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314" r="25986"/>
          <a:stretch/>
        </p:blipFill>
        <p:spPr>
          <a:xfrm>
            <a:off x="5902603" y="2926988"/>
            <a:ext cx="1365448" cy="19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80;p34">
            <a:extLst>
              <a:ext uri="{FF2B5EF4-FFF2-40B4-BE49-F238E27FC236}">
                <a16:creationId xmlns:a16="http://schemas.microsoft.com/office/drawing/2014/main" id="{9AA6FE9A-44B9-324D-5666-F5255B37AF2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0242" t="32478" r="10297" b="12963"/>
          <a:stretch/>
        </p:blipFill>
        <p:spPr>
          <a:xfrm>
            <a:off x="5708725" y="337657"/>
            <a:ext cx="1634974" cy="10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77938871-D1C9-1B0C-20BF-0EA1BE5637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51132" y="143944"/>
            <a:ext cx="568982" cy="457082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0DFB8227-8419-20EA-537B-3411D747D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241721" y="12260"/>
            <a:ext cx="568982" cy="457082"/>
          </a:xfrm>
          <a:prstGeom prst="rect">
            <a:avLst/>
          </a:prstGeom>
        </p:spPr>
      </p:pic>
      <p:pic>
        <p:nvPicPr>
          <p:cNvPr id="14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57BD64DC-D13C-308E-184E-B9FAC605C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810703" y="109116"/>
            <a:ext cx="568982" cy="457082"/>
          </a:xfrm>
          <a:prstGeom prst="rect">
            <a:avLst/>
          </a:prstGeom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A5CDEF62-9CDC-DDA5-D565-0A37BDF48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032746" y="531370"/>
            <a:ext cx="568982" cy="4570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C546ACE-86C8-2438-6B91-C7C90D0A19AF}"/>
              </a:ext>
            </a:extLst>
          </p:cNvPr>
          <p:cNvSpPr/>
          <p:nvPr/>
        </p:nvSpPr>
        <p:spPr>
          <a:xfrm>
            <a:off x="5715568" y="115762"/>
            <a:ext cx="2537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A1FDBC-17D3-4037-54D8-2818C2B7EC7D}"/>
              </a:ext>
            </a:extLst>
          </p:cNvPr>
          <p:cNvSpPr/>
          <p:nvPr/>
        </p:nvSpPr>
        <p:spPr>
          <a:xfrm>
            <a:off x="6336616" y="0"/>
            <a:ext cx="2537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5C1F97-A573-6F5C-3AFF-BFF3B6EADFA9}"/>
              </a:ext>
            </a:extLst>
          </p:cNvPr>
          <p:cNvSpPr/>
          <p:nvPr/>
        </p:nvSpPr>
        <p:spPr>
          <a:xfrm>
            <a:off x="6891333" y="66866"/>
            <a:ext cx="2537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7F1005-C5D5-819A-3C98-EBB34ABB47FD}"/>
              </a:ext>
            </a:extLst>
          </p:cNvPr>
          <p:cNvSpPr/>
          <p:nvPr/>
        </p:nvSpPr>
        <p:spPr>
          <a:xfrm>
            <a:off x="7080333" y="523016"/>
            <a:ext cx="2537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Google Shape;280;p34">
            <a:extLst>
              <a:ext uri="{FF2B5EF4-FFF2-40B4-BE49-F238E27FC236}">
                <a16:creationId xmlns:a16="http://schemas.microsoft.com/office/drawing/2014/main" id="{873C3451-306A-7750-EB62-F7903B7577D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0242" t="32478" r="10297" b="12963"/>
          <a:stretch/>
        </p:blipFill>
        <p:spPr>
          <a:xfrm>
            <a:off x="6836597" y="1589741"/>
            <a:ext cx="1634974" cy="10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A picture containing logo&#10;&#10;Description automatically generated">
            <a:extLst>
              <a:ext uri="{FF2B5EF4-FFF2-40B4-BE49-F238E27FC236}">
                <a16:creationId xmlns:a16="http://schemas.microsoft.com/office/drawing/2014/main" id="{6A5B68C0-0F5A-1F70-DE71-07D813FB57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79004" y="1396028"/>
            <a:ext cx="568982" cy="45708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0B5378D-54E6-D8F1-8F4F-321E8BFE26C6}"/>
              </a:ext>
            </a:extLst>
          </p:cNvPr>
          <p:cNvSpPr/>
          <p:nvPr/>
        </p:nvSpPr>
        <p:spPr>
          <a:xfrm>
            <a:off x="6843440" y="1367846"/>
            <a:ext cx="2537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Google Shape;280;p34">
            <a:extLst>
              <a:ext uri="{FF2B5EF4-FFF2-40B4-BE49-F238E27FC236}">
                <a16:creationId xmlns:a16="http://schemas.microsoft.com/office/drawing/2014/main" id="{43139DEA-CDF2-0EB7-5B7C-C18FA51E974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0242" t="32478" r="10297" b="12963"/>
          <a:stretch/>
        </p:blipFill>
        <p:spPr>
          <a:xfrm>
            <a:off x="7504412" y="3051224"/>
            <a:ext cx="1634974" cy="10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 descr="A picture containing logo&#10;&#10;Description automatically generated">
            <a:extLst>
              <a:ext uri="{FF2B5EF4-FFF2-40B4-BE49-F238E27FC236}">
                <a16:creationId xmlns:a16="http://schemas.microsoft.com/office/drawing/2014/main" id="{D0802D99-8EB5-3D1D-078D-2ECA494BF1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46819" y="2857511"/>
            <a:ext cx="568982" cy="457082"/>
          </a:xfrm>
          <a:prstGeom prst="rect">
            <a:avLst/>
          </a:prstGeom>
        </p:spPr>
      </p:pic>
      <p:pic>
        <p:nvPicPr>
          <p:cNvPr id="31" name="Picture 30" descr="A picture containing logo&#10;&#10;Description automatically generated">
            <a:extLst>
              <a:ext uri="{FF2B5EF4-FFF2-40B4-BE49-F238E27FC236}">
                <a16:creationId xmlns:a16="http://schemas.microsoft.com/office/drawing/2014/main" id="{C660E647-7645-2767-8C95-8EEB0CDC2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037408" y="2725827"/>
            <a:ext cx="568982" cy="457082"/>
          </a:xfrm>
          <a:prstGeom prst="rect">
            <a:avLst/>
          </a:prstGeom>
        </p:spPr>
      </p:pic>
      <p:pic>
        <p:nvPicPr>
          <p:cNvPr id="32" name="Picture 31" descr="A picture containing logo&#10;&#10;Description automatically generated">
            <a:extLst>
              <a:ext uri="{FF2B5EF4-FFF2-40B4-BE49-F238E27FC236}">
                <a16:creationId xmlns:a16="http://schemas.microsoft.com/office/drawing/2014/main" id="{0D5E46D2-799B-4E4B-BD1A-F4FAEF6FC4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606390" y="2822683"/>
            <a:ext cx="568982" cy="45708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4357BC-888E-E473-351A-AADE0D9D7AAA}"/>
              </a:ext>
            </a:extLst>
          </p:cNvPr>
          <p:cNvSpPr/>
          <p:nvPr/>
        </p:nvSpPr>
        <p:spPr>
          <a:xfrm>
            <a:off x="7511255" y="2829329"/>
            <a:ext cx="2537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45EBF8-BEE3-2BD3-8906-32F2E459F60C}"/>
              </a:ext>
            </a:extLst>
          </p:cNvPr>
          <p:cNvSpPr/>
          <p:nvPr/>
        </p:nvSpPr>
        <p:spPr>
          <a:xfrm>
            <a:off x="8132303" y="2713567"/>
            <a:ext cx="2537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F657BB-2FC0-41E5-BA3E-4DD3641FD892}"/>
              </a:ext>
            </a:extLst>
          </p:cNvPr>
          <p:cNvSpPr/>
          <p:nvPr/>
        </p:nvSpPr>
        <p:spPr>
          <a:xfrm>
            <a:off x="8687020" y="2780433"/>
            <a:ext cx="2537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9 0.07254 L 0.14323 -0.12746 L 0.21407 -0.17283 L 0.55487 -0.34814 L 0.61702 -0.41049 L 0.70244 -0.5037 L 0.61112 -0.3716 L 0.55487 -0.3287 L 0.19809 -0.13796 L 0.1316 -0.09382 L 0.01337 0.0463 L 0.00608 0.0426 " pathEditMode="relative" ptsTypes="AAAAAAAAAAAA">
                                      <p:cBhvr>
                                        <p:cTn id="6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0.05433 L 0.14827 -0.13919 L 0.20157 -0.19382 L 0.4323 -0.61666 L 0.50886 -0.66203 L 0.70903 -0.73333 L 0.48698 -0.64259 L 0.43369 -0.59475 L 0.20816 -0.19228 L 0.14254 -0.11574 L -0.00486 0.03612 " pathEditMode="relative" ptsTypes="AAAAAAAAAAA">
                                      <p:cBhvr>
                                        <p:cTn id="10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MD-Array</a:t>
            </a:r>
            <a:endParaRPr/>
          </a:p>
        </p:txBody>
      </p:sp>
      <p:sp>
        <p:nvSpPr>
          <p:cNvPr id="317" name="Google Shape;317;p37"/>
          <p:cNvSpPr txBox="1">
            <a:spLocks noGrp="1"/>
          </p:cNvSpPr>
          <p:nvPr>
            <p:ph type="body" idx="1"/>
          </p:nvPr>
        </p:nvSpPr>
        <p:spPr>
          <a:xfrm>
            <a:off x="311700" y="2357725"/>
            <a:ext cx="8520600" cy="22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GB" sz="2800" dirty="0"/>
              <a:t>Exercise:</a:t>
            </a:r>
            <a:endParaRPr sz="28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Draw a graphical representation of a 5D array</a:t>
            </a:r>
            <a:endParaRPr sz="2400" dirty="0"/>
          </a:p>
        </p:txBody>
      </p:sp>
      <p:sp>
        <p:nvSpPr>
          <p:cNvPr id="318" name="Google Shape;318;p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1D Dynamic Array of static objects</a:t>
            </a:r>
            <a:endParaRPr/>
          </a:p>
        </p:txBody>
      </p:sp>
      <p:sp>
        <p:nvSpPr>
          <p:cNvPr id="324" name="Google Shape;324;p3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Declare the array using keyword new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Populate the array as needed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Use array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Deallocate memory</a:t>
            </a:r>
            <a:endParaRPr dirty="0"/>
          </a:p>
        </p:txBody>
      </p:sp>
      <p:sp>
        <p:nvSpPr>
          <p:cNvPr id="325" name="Google Shape;325;p3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67463" y="2211975"/>
            <a:ext cx="1936150" cy="19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/>
          <p:nvPr/>
        </p:nvSpPr>
        <p:spPr>
          <a:xfrm>
            <a:off x="5571550" y="1943725"/>
            <a:ext cx="1768500" cy="1164900"/>
          </a:xfrm>
          <a:prstGeom prst="wedgeRectCallout">
            <a:avLst>
              <a:gd name="adj1" fmla="val 74589"/>
              <a:gd name="adj2" fmla="val 572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the array contained ints what would the data type be?</a:t>
            </a:r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 build="p"/>
      <p:bldP spid="3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2D Dynamic Array of static objects</a:t>
            </a:r>
            <a:endParaRPr/>
          </a:p>
        </p:txBody>
      </p:sp>
      <p:sp>
        <p:nvSpPr>
          <p:cNvPr id="333" name="Google Shape;333;p3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Declare the outer array using keyword new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Populate the outer arrays with new sub arrays using previous method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Use array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Deallocate each sub array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Deallocate the main array </a:t>
            </a:r>
            <a:endParaRPr dirty="0"/>
          </a:p>
        </p:txBody>
      </p:sp>
      <p:sp>
        <p:nvSpPr>
          <p:cNvPr id="334" name="Google Shape;334;p3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pic>
        <p:nvPicPr>
          <p:cNvPr id="335" name="Google Shape;3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67463" y="2211975"/>
            <a:ext cx="1936150" cy="19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9"/>
          <p:cNvSpPr/>
          <p:nvPr/>
        </p:nvSpPr>
        <p:spPr>
          <a:xfrm>
            <a:off x="5571550" y="1943725"/>
            <a:ext cx="1768500" cy="1164900"/>
          </a:xfrm>
          <a:prstGeom prst="wedgeRectCallout">
            <a:avLst>
              <a:gd name="adj1" fmla="val 74589"/>
              <a:gd name="adj2" fmla="val 572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the array contained ints what would the data type be?</a:t>
            </a:r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1D Dynamic Array of dynamic objects</a:t>
            </a:r>
            <a:endParaRPr/>
          </a:p>
        </p:txBody>
      </p:sp>
      <p:sp>
        <p:nvSpPr>
          <p:cNvPr id="342" name="Google Shape;342;p4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Declare the array using keyword new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Populate the array as needed with dynamic objects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Use array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Deallocate each element in the array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Deallocate the array</a:t>
            </a:r>
            <a:endParaRPr dirty="0"/>
          </a:p>
        </p:txBody>
      </p:sp>
      <p:sp>
        <p:nvSpPr>
          <p:cNvPr id="343" name="Google Shape;343;p4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pic>
        <p:nvPicPr>
          <p:cNvPr id="344" name="Google Shape;3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67463" y="2211975"/>
            <a:ext cx="1936150" cy="19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0"/>
          <p:cNvSpPr/>
          <p:nvPr/>
        </p:nvSpPr>
        <p:spPr>
          <a:xfrm>
            <a:off x="5571550" y="1943725"/>
            <a:ext cx="1768500" cy="1164900"/>
          </a:xfrm>
          <a:prstGeom prst="wedgeRectCallout">
            <a:avLst>
              <a:gd name="adj1" fmla="val 74589"/>
              <a:gd name="adj2" fmla="val 572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the array contained ints what would the data type be?</a:t>
            </a:r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build="p"/>
      <p:bldP spid="3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2D Dynamic Array of Dynamic objects</a:t>
            </a:r>
            <a:endParaRPr/>
          </a:p>
        </p:txBody>
      </p:sp>
      <p:sp>
        <p:nvSpPr>
          <p:cNvPr id="351" name="Google Shape;351;p41"/>
          <p:cNvSpPr txBox="1">
            <a:spLocks noGrp="1"/>
          </p:cNvSpPr>
          <p:nvPr>
            <p:ph type="body" idx="1"/>
          </p:nvPr>
        </p:nvSpPr>
        <p:spPr>
          <a:xfrm>
            <a:off x="311700" y="2357725"/>
            <a:ext cx="8520600" cy="22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GB" sz="2800" dirty="0"/>
              <a:t>Write the code down to create and deallocate the array if it consisted of dynamic </a:t>
            </a:r>
            <a:r>
              <a:rPr lang="en-GB" sz="2800" dirty="0" err="1"/>
              <a:t>ints</a:t>
            </a:r>
            <a:r>
              <a:rPr lang="en-GB" sz="2800" dirty="0"/>
              <a:t> </a:t>
            </a:r>
            <a:endParaRPr sz="2400" dirty="0"/>
          </a:p>
        </p:txBody>
      </p:sp>
      <p:sp>
        <p:nvSpPr>
          <p:cNvPr id="352" name="Google Shape;352;p4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E05E7-3231-2B69-8B50-97C735D02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Quiz: https://forms.gle/G8cSMgrzrLyyNE828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EBB304-92E3-5F53-544F-27C67EA554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20506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</a:t>
            </a:r>
            <a:endParaRPr/>
          </a:p>
        </p:txBody>
      </p:sp>
      <p:sp>
        <p:nvSpPr>
          <p:cNvPr id="358" name="Google Shape;358;p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3"/>
          <p:cNvPicPr preferRelativeResize="0"/>
          <p:nvPr/>
        </p:nvPicPr>
        <p:blipFill rotWithShape="1">
          <a:blip r:embed="rId3">
            <a:alphaModFix/>
          </a:blip>
          <a:srcRect t="23746" b="23751"/>
          <a:stretch/>
        </p:blipFill>
        <p:spPr>
          <a:xfrm>
            <a:off x="25" y="11280"/>
            <a:ext cx="9143982" cy="320193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364" name="Google Shape;364;p43"/>
          <p:cNvSpPr txBox="1">
            <a:spLocks noGrp="1"/>
          </p:cNvSpPr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Break 1 - Sweeties time</a:t>
            </a:r>
            <a:endParaRPr/>
          </a:p>
        </p:txBody>
      </p:sp>
      <p:sp>
        <p:nvSpPr>
          <p:cNvPr id="365" name="Google Shape;36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</a:t>
            </a:r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Pointers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Dynamic Memory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Arrays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Quiz</a:t>
            </a:r>
          </a:p>
        </p:txBody>
      </p:sp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COS110: EO1 Bootcamp</a:t>
            </a:r>
            <a:endParaRPr/>
          </a:p>
        </p:txBody>
      </p:sp>
      <p:sp>
        <p:nvSpPr>
          <p:cNvPr id="371" name="Google Shape;371;p44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Session 2</a:t>
            </a:r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</a:t>
            </a:r>
            <a:endParaRPr/>
          </a:p>
        </p:txBody>
      </p:sp>
      <p:sp>
        <p:nvSpPr>
          <p:cNvPr id="378" name="Google Shape;378;p4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Ask questions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Participate in activities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Make  notes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Have fun</a:t>
            </a:r>
            <a:endParaRPr dirty="0"/>
          </a:p>
        </p:txBody>
      </p:sp>
      <p:pic>
        <p:nvPicPr>
          <p:cNvPr id="379" name="Google Shape;3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930" y="-1"/>
            <a:ext cx="4245069" cy="33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386" name="Google Shape;386;p4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Introduction to classes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Component of a class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Relating a class to a UML Diagram</a:t>
            </a:r>
            <a:endParaRPr dirty="0"/>
          </a:p>
        </p:txBody>
      </p:sp>
      <p:sp>
        <p:nvSpPr>
          <p:cNvPr id="387" name="Google Shape;387;p4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class</a:t>
            </a:r>
            <a:endParaRPr/>
          </a:p>
        </p:txBody>
      </p:sp>
      <p:sp>
        <p:nvSpPr>
          <p:cNvPr id="393" name="Google Shape;393;p4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Why do we want classes?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Grouping values and functions together.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Class: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Like a struct (allows bundling of related variables),  but variables and functions in the class can have different properties than in a struct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94" name="Google Shape;394;p4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  <p:pic>
        <p:nvPicPr>
          <p:cNvPr id="395" name="Google Shape;3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325" y="2371475"/>
            <a:ext cx="2733675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UML</a:t>
            </a:r>
            <a:endParaRPr/>
          </a:p>
        </p:txBody>
      </p:sp>
      <p:sp>
        <p:nvSpPr>
          <p:cNvPr id="401" name="Google Shape;401;p4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Unified </a:t>
            </a:r>
            <a:r>
              <a:rPr lang="en-GB" dirty="0" err="1"/>
              <a:t>Modeling</a:t>
            </a:r>
            <a:r>
              <a:rPr lang="en-GB" dirty="0"/>
              <a:t> Language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Way to describe classes and relationships between classes in a formal way</a:t>
            </a:r>
            <a:endParaRPr dirty="0"/>
          </a:p>
        </p:txBody>
      </p:sp>
      <p:sp>
        <p:nvSpPr>
          <p:cNvPr id="402" name="Google Shape;402;p4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  <p:pic>
        <p:nvPicPr>
          <p:cNvPr id="403" name="Google Shape;4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29465"/>
            <a:ext cx="7164550" cy="30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 vs Object</a:t>
            </a:r>
            <a:endParaRPr/>
          </a:p>
        </p:txBody>
      </p:sp>
      <p:sp>
        <p:nvSpPr>
          <p:cNvPr id="409" name="Google Shape;409;p4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What is the difference?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Class has structure but no state.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dirty="0"/>
              <a:t>State means values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Object has structure and state.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 err="1"/>
              <a:t>Lamens</a:t>
            </a:r>
            <a:r>
              <a:rPr lang="en-GB" dirty="0"/>
              <a:t> terms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A class describes how the object be composed.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An object is a class that has values attached to it</a:t>
            </a:r>
            <a:endParaRPr dirty="0"/>
          </a:p>
        </p:txBody>
      </p:sp>
      <p:sp>
        <p:nvSpPr>
          <p:cNvPr id="410" name="Google Shape;410;p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Components of class</a:t>
            </a:r>
            <a:endParaRPr/>
          </a:p>
        </p:txBody>
      </p:sp>
      <p:sp>
        <p:nvSpPr>
          <p:cNvPr id="416" name="Google Shape;416;p5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  <p:pic>
        <p:nvPicPr>
          <p:cNvPr id="417" name="Google Shape;4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625" y="1618250"/>
            <a:ext cx="2752725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0"/>
          <p:cNvSpPr txBox="1"/>
          <p:nvPr/>
        </p:nvSpPr>
        <p:spPr>
          <a:xfrm>
            <a:off x="311700" y="1229875"/>
            <a:ext cx="130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Class name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50"/>
          <p:cNvSpPr txBox="1"/>
          <p:nvPr/>
        </p:nvSpPr>
        <p:spPr>
          <a:xfrm>
            <a:off x="311700" y="1630075"/>
            <a:ext cx="197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Accessibility specifier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50"/>
          <p:cNvSpPr txBox="1"/>
          <p:nvPr/>
        </p:nvSpPr>
        <p:spPr>
          <a:xfrm>
            <a:off x="7101250" y="1585850"/>
            <a:ext cx="87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Member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50"/>
          <p:cNvSpPr txBox="1"/>
          <p:nvPr/>
        </p:nvSpPr>
        <p:spPr>
          <a:xfrm>
            <a:off x="7101250" y="1986050"/>
            <a:ext cx="130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Methods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2" name="Google Shape;422;p50"/>
          <p:cNvCxnSpPr>
            <a:stCxn id="418" idx="3"/>
          </p:cNvCxnSpPr>
          <p:nvPr/>
        </p:nvCxnSpPr>
        <p:spPr>
          <a:xfrm>
            <a:off x="1614000" y="1429975"/>
            <a:ext cx="2399700" cy="212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3" name="Google Shape;423;p50"/>
          <p:cNvCxnSpPr/>
          <p:nvPr/>
        </p:nvCxnSpPr>
        <p:spPr>
          <a:xfrm>
            <a:off x="2282400" y="1830175"/>
            <a:ext cx="1555800" cy="57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4" name="Google Shape;424;p50"/>
          <p:cNvCxnSpPr>
            <a:stCxn id="419" idx="3"/>
          </p:cNvCxnSpPr>
          <p:nvPr/>
        </p:nvCxnSpPr>
        <p:spPr>
          <a:xfrm>
            <a:off x="2282400" y="1830175"/>
            <a:ext cx="1569900" cy="422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5" name="Google Shape;425;p50"/>
          <p:cNvCxnSpPr>
            <a:stCxn id="420" idx="1"/>
          </p:cNvCxnSpPr>
          <p:nvPr/>
        </p:nvCxnSpPr>
        <p:spPr>
          <a:xfrm flipH="1">
            <a:off x="4785550" y="1785950"/>
            <a:ext cx="2315700" cy="270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6" name="Google Shape;426;p50"/>
          <p:cNvSpPr/>
          <p:nvPr/>
        </p:nvSpPr>
        <p:spPr>
          <a:xfrm>
            <a:off x="5978525" y="2350725"/>
            <a:ext cx="301800" cy="1698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7" name="Google Shape;427;p50"/>
          <p:cNvCxnSpPr>
            <a:stCxn id="421" idx="1"/>
            <a:endCxn id="426" idx="1"/>
          </p:cNvCxnSpPr>
          <p:nvPr/>
        </p:nvCxnSpPr>
        <p:spPr>
          <a:xfrm flipH="1">
            <a:off x="6280450" y="2186150"/>
            <a:ext cx="820800" cy="1013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Components of class</a:t>
            </a:r>
            <a:endParaRPr/>
          </a:p>
        </p:txBody>
      </p:sp>
      <p:sp>
        <p:nvSpPr>
          <p:cNvPr id="433" name="Google Shape;433;p5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  <p:sp>
        <p:nvSpPr>
          <p:cNvPr id="434" name="Google Shape;434;p51"/>
          <p:cNvSpPr txBox="1"/>
          <p:nvPr/>
        </p:nvSpPr>
        <p:spPr>
          <a:xfrm>
            <a:off x="311700" y="1229875"/>
            <a:ext cx="184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Default constructor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51"/>
          <p:cNvSpPr txBox="1"/>
          <p:nvPr/>
        </p:nvSpPr>
        <p:spPr>
          <a:xfrm>
            <a:off x="311700" y="1630075"/>
            <a:ext cx="232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Parameterized constructor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51"/>
          <p:cNvSpPr txBox="1"/>
          <p:nvPr/>
        </p:nvSpPr>
        <p:spPr>
          <a:xfrm>
            <a:off x="7101250" y="1585850"/>
            <a:ext cx="205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Getter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51"/>
          <p:cNvSpPr txBox="1"/>
          <p:nvPr/>
        </p:nvSpPr>
        <p:spPr>
          <a:xfrm>
            <a:off x="7101250" y="1986050"/>
            <a:ext cx="130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Setter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8" name="Google Shape;4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313" y="1017800"/>
            <a:ext cx="2867025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1"/>
          <p:cNvSpPr txBox="1"/>
          <p:nvPr/>
        </p:nvSpPr>
        <p:spPr>
          <a:xfrm>
            <a:off x="311700" y="2063150"/>
            <a:ext cx="164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Copy Constructor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51"/>
          <p:cNvSpPr txBox="1"/>
          <p:nvPr/>
        </p:nvSpPr>
        <p:spPr>
          <a:xfrm>
            <a:off x="311700" y="2847100"/>
            <a:ext cx="104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Destructor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1" name="Google Shape;441;p51"/>
          <p:cNvCxnSpPr>
            <a:stCxn id="434" idx="3"/>
          </p:cNvCxnSpPr>
          <p:nvPr/>
        </p:nvCxnSpPr>
        <p:spPr>
          <a:xfrm>
            <a:off x="2154300" y="1429975"/>
            <a:ext cx="2154300" cy="429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51"/>
          <p:cNvCxnSpPr>
            <a:stCxn id="435" idx="3"/>
          </p:cNvCxnSpPr>
          <p:nvPr/>
        </p:nvCxnSpPr>
        <p:spPr>
          <a:xfrm>
            <a:off x="2638500" y="1830175"/>
            <a:ext cx="1641900" cy="225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51"/>
          <p:cNvCxnSpPr>
            <a:stCxn id="439" idx="3"/>
          </p:cNvCxnSpPr>
          <p:nvPr/>
        </p:nvCxnSpPr>
        <p:spPr>
          <a:xfrm rot="10800000" flipH="1">
            <a:off x="1953600" y="2231450"/>
            <a:ext cx="2319900" cy="31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4" name="Google Shape;444;p51"/>
          <p:cNvCxnSpPr>
            <a:stCxn id="440" idx="3"/>
          </p:cNvCxnSpPr>
          <p:nvPr/>
        </p:nvCxnSpPr>
        <p:spPr>
          <a:xfrm>
            <a:off x="1361400" y="3047200"/>
            <a:ext cx="2898000" cy="461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5" name="Google Shape;445;p51"/>
          <p:cNvCxnSpPr>
            <a:stCxn id="436" idx="1"/>
          </p:cNvCxnSpPr>
          <p:nvPr/>
        </p:nvCxnSpPr>
        <p:spPr>
          <a:xfrm flipH="1">
            <a:off x="5396050" y="1785950"/>
            <a:ext cx="1705200" cy="600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51"/>
          <p:cNvCxnSpPr>
            <a:stCxn id="437" idx="1"/>
          </p:cNvCxnSpPr>
          <p:nvPr/>
        </p:nvCxnSpPr>
        <p:spPr>
          <a:xfrm flipH="1">
            <a:off x="5789050" y="2186150"/>
            <a:ext cx="1312200" cy="410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47" name="Google Shape;44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488988" y="-254175"/>
            <a:ext cx="1936150" cy="19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1"/>
          <p:cNvSpPr/>
          <p:nvPr/>
        </p:nvSpPr>
        <p:spPr>
          <a:xfrm>
            <a:off x="4385650" y="133325"/>
            <a:ext cx="3241800" cy="680700"/>
          </a:xfrm>
          <a:prstGeom prst="wedgeRectCallout">
            <a:avLst>
              <a:gd name="adj1" fmla="val 55847"/>
              <a:gd name="adj2" fmla="val 3968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 other names for getters and setters</a:t>
            </a:r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Header vs Implementation</a:t>
            </a:r>
            <a:endParaRPr/>
          </a:p>
        </p:txBody>
      </p:sp>
      <p:sp>
        <p:nvSpPr>
          <p:cNvPr id="454" name="Google Shape;454;p52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Header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.h file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Contains class definition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Remember your include guards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455" name="Google Shape;455;p52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Implementation file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.</a:t>
            </a:r>
            <a:r>
              <a:rPr lang="en-GB" dirty="0" err="1"/>
              <a:t>cpp</a:t>
            </a:r>
            <a:r>
              <a:rPr lang="en-GB" dirty="0"/>
              <a:t> file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Contains implementation 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Scope resolution operator (::)</a:t>
            </a:r>
            <a:endParaRPr dirty="0"/>
          </a:p>
        </p:txBody>
      </p:sp>
      <p:sp>
        <p:nvSpPr>
          <p:cNvPr id="456" name="Google Shape;456;p5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  <p:pic>
        <p:nvPicPr>
          <p:cNvPr id="457" name="Google Shape;4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825" y="2228322"/>
            <a:ext cx="2183625" cy="28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920" y="2228320"/>
            <a:ext cx="1482851" cy="294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uiExpand="1" build="p"/>
      <p:bldP spid="45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Purpose of constructors and destructors</a:t>
            </a:r>
            <a:endParaRPr/>
          </a:p>
        </p:txBody>
      </p:sp>
      <p:sp>
        <p:nvSpPr>
          <p:cNvPr id="464" name="Google Shape;464;p53"/>
          <p:cNvSpPr txBox="1">
            <a:spLocks noGrp="1"/>
          </p:cNvSpPr>
          <p:nvPr>
            <p:ph type="body" idx="1"/>
          </p:nvPr>
        </p:nvSpPr>
        <p:spPr>
          <a:xfrm>
            <a:off x="311700" y="1891050"/>
            <a:ext cx="85206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Purpose of constructor?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To create and initialize all the members of the object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Purpose of destructor?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Deallocate all the required dynamically allocated memory</a:t>
            </a:r>
            <a:endParaRPr dirty="0"/>
          </a:p>
        </p:txBody>
      </p:sp>
      <p:sp>
        <p:nvSpPr>
          <p:cNvPr id="465" name="Google Shape;465;p5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Pointers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What are they?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An address to something in memory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688" y="168075"/>
            <a:ext cx="239077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592875" y="2723875"/>
            <a:ext cx="701700" cy="35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int* a</a:t>
            </a:r>
            <a:endParaRPr dirty="0"/>
          </a:p>
        </p:txBody>
      </p:sp>
      <p:cxnSp>
        <p:nvCxnSpPr>
          <p:cNvPr id="126" name="Google Shape;126;p19"/>
          <p:cNvCxnSpPr>
            <a:stCxn id="125" idx="3"/>
            <a:endCxn id="124" idx="1"/>
          </p:cNvCxnSpPr>
          <p:nvPr/>
        </p:nvCxnSpPr>
        <p:spPr>
          <a:xfrm rot="10800000" flipH="1">
            <a:off x="2294575" y="1834975"/>
            <a:ext cx="4408200" cy="10644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Constructor overloading</a:t>
            </a:r>
            <a:endParaRPr/>
          </a:p>
        </p:txBody>
      </p:sp>
      <p:sp>
        <p:nvSpPr>
          <p:cNvPr id="471" name="Google Shape;471;p54"/>
          <p:cNvSpPr txBox="1">
            <a:spLocks noGrp="1"/>
          </p:cNvSpPr>
          <p:nvPr>
            <p:ph type="body" idx="1"/>
          </p:nvPr>
        </p:nvSpPr>
        <p:spPr>
          <a:xfrm>
            <a:off x="311700" y="1923600"/>
            <a:ext cx="85206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Works the same as normal function overloading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A functions uniqueness is determined by?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dirty="0"/>
              <a:t>Parameters</a:t>
            </a:r>
            <a:endParaRPr dirty="0"/>
          </a:p>
        </p:txBody>
      </p:sp>
      <p:sp>
        <p:nvSpPr>
          <p:cNvPr id="472" name="Google Shape;472;p5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Copy constructor</a:t>
            </a:r>
            <a:endParaRPr/>
          </a:p>
        </p:txBody>
      </p:sp>
      <p:sp>
        <p:nvSpPr>
          <p:cNvPr id="478" name="Google Shape;478;p5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Used instantiate a new object with a passed in object of the same type.</a:t>
            </a:r>
            <a:endParaRPr dirty="0"/>
          </a:p>
        </p:txBody>
      </p:sp>
      <p:sp>
        <p:nvSpPr>
          <p:cNvPr id="479" name="Google Shape;479;p5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  <p:pic>
        <p:nvPicPr>
          <p:cNvPr id="480" name="Google Shape;4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34238"/>
            <a:ext cx="2076450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78588" y="1879000"/>
            <a:ext cx="1936150" cy="19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5"/>
          <p:cNvSpPr/>
          <p:nvPr/>
        </p:nvSpPr>
        <p:spPr>
          <a:xfrm>
            <a:off x="2575250" y="2266500"/>
            <a:ext cx="3241800" cy="680700"/>
          </a:xfrm>
          <a:prstGeom prst="wedgeRectCallout">
            <a:avLst>
              <a:gd name="adj1" fmla="val 55847"/>
              <a:gd name="adj2" fmla="val 3968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Using this class implement the copy constructor</a:t>
            </a:r>
            <a:endParaRPr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0" build="p"/>
      <p:bldP spid="48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Static members</a:t>
            </a:r>
            <a:endParaRPr/>
          </a:p>
        </p:txBody>
      </p:sp>
      <p:sp>
        <p:nvSpPr>
          <p:cNvPr id="488" name="Google Shape;488;p5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What are static members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Members shared by all objects of the same class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Can static functions be called without creating an object of that class?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Yes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Can static members be initialized inside of the class?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No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Where have you seen a static function before?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Assignment 1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489" name="Google Shape;489;p5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  <p:pic>
        <p:nvPicPr>
          <p:cNvPr id="490" name="Google Shape;4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54700"/>
            <a:ext cx="699135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6"/>
          <p:cNvPicPr preferRelativeResize="0"/>
          <p:nvPr/>
        </p:nvPicPr>
        <p:blipFill rotWithShape="1">
          <a:blip r:embed="rId4">
            <a:alphaModFix/>
          </a:blip>
          <a:srcRect t="16790" b="23221"/>
          <a:stretch/>
        </p:blipFill>
        <p:spPr>
          <a:xfrm>
            <a:off x="5200300" y="4297125"/>
            <a:ext cx="940834" cy="6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6"/>
          <p:cNvSpPr/>
          <p:nvPr/>
        </p:nvSpPr>
        <p:spPr>
          <a:xfrm>
            <a:off x="1277100" y="4090950"/>
            <a:ext cx="2617500" cy="715800"/>
          </a:xfrm>
          <a:prstGeom prst="wedgeRectCallout">
            <a:avLst>
              <a:gd name="adj1" fmla="val 99858"/>
              <a:gd name="adj2" fmla="val -588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would you call this function?</a:t>
            </a:r>
            <a:endParaRPr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build="p"/>
      <p:bldP spid="49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Friend of Classes</a:t>
            </a:r>
            <a:endParaRPr/>
          </a:p>
        </p:txBody>
      </p:sp>
      <p:sp>
        <p:nvSpPr>
          <p:cNvPr id="498" name="Google Shape;498;p5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Do normal functions that are not part of a class have access to private members?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No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What are friend functions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Functions that have access to private members of a class but are not part of a class.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Can be either a stand alone function or part of another class. </a:t>
            </a:r>
            <a:endParaRPr dirty="0"/>
          </a:p>
        </p:txBody>
      </p:sp>
      <p:sp>
        <p:nvSpPr>
          <p:cNvPr id="499" name="Google Shape;499;p5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  <p:pic>
        <p:nvPicPr>
          <p:cNvPr id="500" name="Google Shape;5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21438"/>
            <a:ext cx="37719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600" y="3221453"/>
            <a:ext cx="4233828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Datatypes</a:t>
            </a:r>
            <a:endParaRPr/>
          </a:p>
        </p:txBody>
      </p:sp>
      <p:sp>
        <p:nvSpPr>
          <p:cNvPr id="507" name="Google Shape;507;p5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Primitive datatypes: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int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bool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float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User defined data types: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GA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Chromosome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Pointers to data types: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int*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Pointer to pointer to data types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int**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Chromosome**</a:t>
            </a:r>
            <a:endParaRPr dirty="0"/>
          </a:p>
        </p:txBody>
      </p:sp>
      <p:sp>
        <p:nvSpPr>
          <p:cNvPr id="508" name="Google Shape;508;p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  <p:pic>
        <p:nvPicPr>
          <p:cNvPr id="509" name="Google Shape;50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88988" y="-254175"/>
            <a:ext cx="1936150" cy="19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8"/>
          <p:cNvSpPr/>
          <p:nvPr/>
        </p:nvSpPr>
        <p:spPr>
          <a:xfrm>
            <a:off x="4168125" y="287700"/>
            <a:ext cx="2477100" cy="680700"/>
          </a:xfrm>
          <a:prstGeom prst="wedgeRectCallout">
            <a:avLst>
              <a:gd name="adj1" fmla="val 95605"/>
              <a:gd name="adj2" fmla="val 2422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are the differences between the last two data types?</a:t>
            </a:r>
            <a:endParaRPr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" grpId="0" uiExpand="1" build="p"/>
      <p:bldP spid="5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</a:t>
            </a:r>
            <a:endParaRPr/>
          </a:p>
        </p:txBody>
      </p:sp>
      <p:sp>
        <p:nvSpPr>
          <p:cNvPr id="516" name="Google Shape;516;p5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Convert the following UML to an h file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517" name="Google Shape;517;p5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  <p:pic>
        <p:nvPicPr>
          <p:cNvPr id="518" name="Google Shape;51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638" y="1635150"/>
            <a:ext cx="3057525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F15837BF-9D13-F8D8-3215-323D77B26B6C}"/>
              </a:ext>
            </a:extLst>
          </p:cNvPr>
          <p:cNvSpPr/>
          <p:nvPr/>
        </p:nvSpPr>
        <p:spPr>
          <a:xfrm>
            <a:off x="2276990" y="2309361"/>
            <a:ext cx="45719" cy="3136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0E51C-3C79-DC51-C3E1-7FB3976C77CB}"/>
              </a:ext>
            </a:extLst>
          </p:cNvPr>
          <p:cNvSpPr txBox="1"/>
          <p:nvPr/>
        </p:nvSpPr>
        <p:spPr>
          <a:xfrm>
            <a:off x="2008" y="2332832"/>
            <a:ext cx="2274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Protected access specifier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D6488-6367-E925-712A-16ADA5DE515F}"/>
              </a:ext>
            </a:extLst>
          </p:cNvPr>
          <p:cNvSpPr/>
          <p:nvPr/>
        </p:nvSpPr>
        <p:spPr>
          <a:xfrm>
            <a:off x="2390638" y="4458534"/>
            <a:ext cx="3057525" cy="192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vs Shallow copy</a:t>
            </a:r>
            <a:endParaRPr/>
          </a:p>
        </p:txBody>
      </p:sp>
      <p:sp>
        <p:nvSpPr>
          <p:cNvPr id="524" name="Google Shape;524;p6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Deep copy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Returns a pointer to a new block of memory containing the same values as the original object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Needs to be deleted separately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Usually created with clone or copy constructor functions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Involves the new keyword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525" name="Google Shape;525;p6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</a:rPr>
              <a:t>46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526" name="Google Shape;526;p60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Shallow copy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Returns a pointer to an already existing block of memory where the object can be found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Should only be deleted once</a:t>
            </a:r>
            <a:endParaRPr dirty="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dirty="0"/>
              <a:t>Multiple deletes can cause problems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Usually created by default assignment operators</a:t>
            </a:r>
            <a:endParaRPr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BBD9-E5F3-1804-04B5-F9F9B66A23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Quiz: https://forms.gle/jHzKLAZ7LVjZR5Lt7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532C52-0F4B-D9C9-D11E-BA34DC7C6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21739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1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Question?</a:t>
            </a:r>
            <a:endParaRPr/>
          </a:p>
        </p:txBody>
      </p:sp>
      <p:sp>
        <p:nvSpPr>
          <p:cNvPr id="532" name="Google Shape;532;p6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2"/>
          <p:cNvPicPr preferRelativeResize="0"/>
          <p:nvPr/>
        </p:nvPicPr>
        <p:blipFill rotWithShape="1">
          <a:blip r:embed="rId3">
            <a:alphaModFix/>
          </a:blip>
          <a:srcRect t="23721" b="23726"/>
          <a:stretch/>
        </p:blipFill>
        <p:spPr>
          <a:xfrm>
            <a:off x="25" y="11280"/>
            <a:ext cx="9143982" cy="320193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538" name="Google Shape;538;p62"/>
          <p:cNvSpPr txBox="1">
            <a:spLocks noGrp="1"/>
          </p:cNvSpPr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Break 2 - Sandwich time</a:t>
            </a:r>
            <a:endParaRPr/>
          </a:p>
        </p:txBody>
      </p:sp>
      <p:sp>
        <p:nvSpPr>
          <p:cNvPr id="539" name="Google Shape;539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Pointers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Lets abstract the idea a bit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Do not write this in your 122 assignments please :)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Let us assume the following: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Pointers = portals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Memory location = plot of land</a:t>
            </a:r>
            <a:endParaRPr dirty="0"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000" y="0"/>
            <a:ext cx="3206000" cy="18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8000" y="1803368"/>
            <a:ext cx="3206000" cy="207985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COS110: EO1 Bootcamp</a:t>
            </a:r>
            <a:endParaRPr/>
          </a:p>
        </p:txBody>
      </p:sp>
      <p:sp>
        <p:nvSpPr>
          <p:cNvPr id="545" name="Google Shape;545;p6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Session 3</a:t>
            </a:r>
            <a:endParaRPr/>
          </a:p>
        </p:txBody>
      </p:sp>
      <p:sp>
        <p:nvSpPr>
          <p:cNvPr id="546" name="Google Shape;546;p6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</a:t>
            </a:r>
            <a:endParaRPr/>
          </a:p>
        </p:txBody>
      </p:sp>
      <p:sp>
        <p:nvSpPr>
          <p:cNvPr id="552" name="Google Shape;552;p6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Ask questions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Participate in activities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Make  notes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Have fun</a:t>
            </a:r>
            <a:endParaRPr dirty="0"/>
          </a:p>
        </p:txBody>
      </p:sp>
      <p:pic>
        <p:nvPicPr>
          <p:cNvPr id="553" name="Google Shape;5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900" y="0"/>
            <a:ext cx="4784099" cy="26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560" name="Google Shape;560;p6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Overloading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Operators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Operator Overloading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Pros and Cons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EO1 things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Examples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Tips and tricks</a:t>
            </a:r>
            <a:endParaRPr/>
          </a:p>
        </p:txBody>
      </p:sp>
      <p:sp>
        <p:nvSpPr>
          <p:cNvPr id="561" name="Google Shape;561;p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Before we start - this</a:t>
            </a:r>
            <a:endParaRPr/>
          </a:p>
        </p:txBody>
      </p:sp>
      <p:sp>
        <p:nvSpPr>
          <p:cNvPr id="567" name="Google Shape;567;p6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What is the this pointer?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A pointer that points to the current object.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When do we need to use this pointer?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Usually when a parameter has the same name as a member variable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Why?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How do we use the this pointer?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this-&gt;</a:t>
            </a:r>
            <a:r>
              <a:rPr lang="en-GB" dirty="0" err="1"/>
              <a:t>variableName</a:t>
            </a:r>
            <a:endParaRPr dirty="0"/>
          </a:p>
        </p:txBody>
      </p:sp>
      <p:sp>
        <p:nvSpPr>
          <p:cNvPr id="568" name="Google Shape;568;p6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Recap: What is overloading?</a:t>
            </a:r>
            <a:endParaRPr/>
          </a:p>
        </p:txBody>
      </p:sp>
      <p:sp>
        <p:nvSpPr>
          <p:cNvPr id="574" name="Google Shape;574;p6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Same function name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Different implementations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How does the compiler distinguish between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Parameter types and orders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Why is it useful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Readability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Usability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575" name="Google Shape;575;p6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operators?</a:t>
            </a:r>
            <a:endParaRPr/>
          </a:p>
        </p:txBody>
      </p:sp>
      <p:sp>
        <p:nvSpPr>
          <p:cNvPr id="581" name="Google Shape;581;p6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Operators are symbols that perform operations on variables and values - </a:t>
            </a:r>
            <a:r>
              <a:rPr lang="en-GB" dirty="0" err="1"/>
              <a:t>Programmiz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Examples: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+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*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new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/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Default implementation is defined for primitive data types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582" name="Google Shape;582;p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operator overloading</a:t>
            </a:r>
            <a:endParaRPr/>
          </a:p>
        </p:txBody>
      </p:sp>
      <p:sp>
        <p:nvSpPr>
          <p:cNvPr id="588" name="Google Shape;588;p6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Giving an operator different implementations for different types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Can operators be overloaded for primitive types?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No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 dirty="0">
                <a:solidFill>
                  <a:schemeClr val="hlink"/>
                </a:solidFill>
                <a:hlinkClick r:id="rId3"/>
              </a:rPr>
              <a:t>https://en.cppreference.com/w/cpp/language/operators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Lists all the operators that can be overloaded</a:t>
            </a:r>
            <a:endParaRPr dirty="0"/>
          </a:p>
        </p:txBody>
      </p:sp>
      <p:sp>
        <p:nvSpPr>
          <p:cNvPr id="589" name="Google Shape;589;p6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 of an operator overloading definition</a:t>
            </a:r>
            <a:endParaRPr/>
          </a:p>
        </p:txBody>
      </p:sp>
      <p:sp>
        <p:nvSpPr>
          <p:cNvPr id="595" name="Google Shape;595;p7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Name the three components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Return type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Function name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Parameters</a:t>
            </a:r>
            <a:endParaRPr dirty="0"/>
          </a:p>
        </p:txBody>
      </p:sp>
      <p:sp>
        <p:nvSpPr>
          <p:cNvPr id="596" name="Google Shape;596;p7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  <p:sp>
        <p:nvSpPr>
          <p:cNvPr id="597" name="Google Shape;597;p70"/>
          <p:cNvSpPr/>
          <p:nvPr/>
        </p:nvSpPr>
        <p:spPr>
          <a:xfrm>
            <a:off x="311700" y="2721319"/>
            <a:ext cx="8191307" cy="6012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Class&amp; operator=(Class&amp; cs)</a:t>
            </a:r>
          </a:p>
        </p:txBody>
      </p:sp>
      <p:pic>
        <p:nvPicPr>
          <p:cNvPr id="598" name="Google Shape;5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699138" y="3322575"/>
            <a:ext cx="1936150" cy="19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0"/>
          <p:cNvSpPr/>
          <p:nvPr/>
        </p:nvSpPr>
        <p:spPr>
          <a:xfrm>
            <a:off x="1378275" y="3864450"/>
            <a:ext cx="2477100" cy="680700"/>
          </a:xfrm>
          <a:prstGeom prst="wedgeRectCallout">
            <a:avLst>
              <a:gd name="adj1" fmla="val 95605"/>
              <a:gd name="adj2" fmla="val 2422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does this look like?</a:t>
            </a:r>
            <a:endParaRPr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</a:t>
            </a:r>
            <a:endParaRPr/>
          </a:p>
        </p:txBody>
      </p:sp>
      <p:sp>
        <p:nvSpPr>
          <p:cNvPr id="605" name="Google Shape;605;p7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Try to implement this as a deep copy constructor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606" name="Google Shape;606;p7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  <p:pic>
        <p:nvPicPr>
          <p:cNvPr id="607" name="Google Shape;60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69798"/>
            <a:ext cx="6778600" cy="27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Combining operator overloading with friend functions</a:t>
            </a:r>
            <a:endParaRPr/>
          </a:p>
        </p:txBody>
      </p:sp>
      <p:sp>
        <p:nvSpPr>
          <p:cNvPr id="613" name="Google Shape;613;p72"/>
          <p:cNvSpPr txBox="1">
            <a:spLocks noGrp="1"/>
          </p:cNvSpPr>
          <p:nvPr>
            <p:ph type="body" idx="1"/>
          </p:nvPr>
        </p:nvSpPr>
        <p:spPr>
          <a:xfrm>
            <a:off x="311700" y="3571700"/>
            <a:ext cx="8520600" cy="8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Friend keyword allows the operator to access what access specifier variables of both classes?</a:t>
            </a:r>
            <a:endParaRPr dirty="0"/>
          </a:p>
        </p:txBody>
      </p:sp>
      <p:sp>
        <p:nvSpPr>
          <p:cNvPr id="614" name="Google Shape;614;p7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  <p:pic>
        <p:nvPicPr>
          <p:cNvPr id="615" name="Google Shape;61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950" y="1017800"/>
            <a:ext cx="57912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1</a:t>
            </a: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2"/>
          </p:nvPr>
        </p:nvSpPr>
        <p:spPr>
          <a:xfrm>
            <a:off x="4343550" y="1229975"/>
            <a:ext cx="4488600" cy="3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What is the portal?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What is the plot of land</a:t>
            </a:r>
            <a:endParaRPr dirty="0"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3" y="1676325"/>
            <a:ext cx="3541650" cy="244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1"/>
          <p:cNvCxnSpPr/>
          <p:nvPr/>
        </p:nvCxnSpPr>
        <p:spPr>
          <a:xfrm flipH="1">
            <a:off x="2119175" y="1452525"/>
            <a:ext cx="2484000" cy="1950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5" name="Google Shape;145;p21"/>
          <p:cNvSpPr/>
          <p:nvPr/>
        </p:nvSpPr>
        <p:spPr>
          <a:xfrm>
            <a:off x="2273525" y="948917"/>
            <a:ext cx="5122975" cy="1731600"/>
          </a:xfrm>
          <a:custGeom>
            <a:avLst/>
            <a:gdLst/>
            <a:ahLst/>
            <a:cxnLst/>
            <a:rect l="l" t="t" r="r" b="b"/>
            <a:pathLst>
              <a:path w="204919" h="69264" extrusionOk="0">
                <a:moveTo>
                  <a:pt x="178514" y="28845"/>
                </a:moveTo>
                <a:cubicBezTo>
                  <a:pt x="181274" y="28845"/>
                  <a:pt x="192221" y="33196"/>
                  <a:pt x="195074" y="28845"/>
                </a:cubicBezTo>
                <a:cubicBezTo>
                  <a:pt x="197928" y="24495"/>
                  <a:pt x="215330" y="6157"/>
                  <a:pt x="195635" y="2742"/>
                </a:cubicBezTo>
                <a:cubicBezTo>
                  <a:pt x="175941" y="-673"/>
                  <a:pt x="109513" y="-2731"/>
                  <a:pt x="76907" y="8356"/>
                </a:cubicBezTo>
                <a:cubicBezTo>
                  <a:pt x="44301" y="19443"/>
                  <a:pt x="12818" y="59113"/>
                  <a:pt x="0" y="69264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46" name="Google Shape;146;p2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Tip for operator overloading</a:t>
            </a:r>
            <a:endParaRPr/>
          </a:p>
        </p:txBody>
      </p:sp>
      <p:sp>
        <p:nvSpPr>
          <p:cNvPr id="621" name="Google Shape;621;p73"/>
          <p:cNvSpPr txBox="1">
            <a:spLocks noGrp="1"/>
          </p:cNvSpPr>
          <p:nvPr>
            <p:ph type="body" idx="1"/>
          </p:nvPr>
        </p:nvSpPr>
        <p:spPr>
          <a:xfrm>
            <a:off x="283625" y="1920150"/>
            <a:ext cx="8520600" cy="13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Think of them as normal functions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The declaration is the most difficult part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Make sure you know what the parameter types of each operator is for EO1</a:t>
            </a:r>
            <a:endParaRPr dirty="0"/>
          </a:p>
        </p:txBody>
      </p:sp>
      <p:sp>
        <p:nvSpPr>
          <p:cNvPr id="622" name="Google Shape;622;p7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Pros and Cons of operator overloading</a:t>
            </a:r>
            <a:endParaRPr/>
          </a:p>
        </p:txBody>
      </p:sp>
      <p:sp>
        <p:nvSpPr>
          <p:cNvPr id="628" name="Google Shape;628;p74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Pros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Convenient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Improves write-ability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Improves flexibility of code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Improves maintainability</a:t>
            </a:r>
            <a:endParaRPr dirty="0"/>
          </a:p>
        </p:txBody>
      </p:sp>
      <p:sp>
        <p:nvSpPr>
          <p:cNvPr id="629" name="Google Shape;629;p7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</a:rPr>
              <a:t>61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630" name="Google Shape;630;p74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Cons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Destroys readability</a:t>
            </a:r>
            <a:endParaRPr dirty="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dirty="0"/>
              <a:t>Example</a:t>
            </a:r>
            <a:endParaRPr dirty="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dirty="0"/>
              <a:t>+ decreases the value</a:t>
            </a:r>
            <a:endParaRPr dirty="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dirty="0"/>
              <a:t>- increases the value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Care has to be taken in the design of the function declaration</a:t>
            </a:r>
            <a:endParaRPr dirty="0"/>
          </a:p>
        </p:txBody>
      </p:sp>
      <p:pic>
        <p:nvPicPr>
          <p:cNvPr id="631" name="Google Shape;63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49963" y="3252425"/>
            <a:ext cx="1936150" cy="19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4"/>
          <p:cNvSpPr/>
          <p:nvPr/>
        </p:nvSpPr>
        <p:spPr>
          <a:xfrm>
            <a:off x="2129100" y="3794300"/>
            <a:ext cx="2477100" cy="680700"/>
          </a:xfrm>
          <a:prstGeom prst="wedgeRectCallout">
            <a:avLst>
              <a:gd name="adj1" fmla="val 95605"/>
              <a:gd name="adj2" fmla="val 2422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on this in COS 333</a:t>
            </a:r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Small aside - Runtime errors vs Compile time errors</a:t>
            </a:r>
            <a:endParaRPr/>
          </a:p>
        </p:txBody>
      </p:sp>
      <p:sp>
        <p:nvSpPr>
          <p:cNvPr id="638" name="Google Shape;638;p7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Compile time errors: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Errors found by the compiler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Typically the following types of errors:</a:t>
            </a:r>
            <a:endParaRPr dirty="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dirty="0"/>
              <a:t>Syntax</a:t>
            </a:r>
            <a:endParaRPr dirty="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dirty="0"/>
              <a:t>Type</a:t>
            </a:r>
            <a:endParaRPr dirty="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dirty="0"/>
              <a:t>Linking</a:t>
            </a:r>
            <a:endParaRPr dirty="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dirty="0"/>
              <a:t>Circular dependencies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Will always appear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639" name="Google Shape;639;p7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Run time errors: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Errors occurred during run time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Typical errors:</a:t>
            </a:r>
            <a:endParaRPr dirty="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dirty="0"/>
              <a:t>Seg faults</a:t>
            </a:r>
            <a:endParaRPr dirty="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dirty="0"/>
              <a:t>Null pointer exception</a:t>
            </a:r>
            <a:endParaRPr dirty="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dirty="0"/>
              <a:t>Double free</a:t>
            </a:r>
            <a:endParaRPr dirty="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dirty="0"/>
              <a:t>Infinite loop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dirty="0"/>
              <a:t>Will only appear if that specific control path is followed</a:t>
            </a:r>
            <a:endParaRPr dirty="0"/>
          </a:p>
        </p:txBody>
      </p:sp>
      <p:sp>
        <p:nvSpPr>
          <p:cNvPr id="640" name="Google Shape;640;p7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  <p:pic>
        <p:nvPicPr>
          <p:cNvPr id="641" name="Google Shape;64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49963" y="3252425"/>
            <a:ext cx="1936150" cy="19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75"/>
          <p:cNvSpPr/>
          <p:nvPr/>
        </p:nvSpPr>
        <p:spPr>
          <a:xfrm>
            <a:off x="2129100" y="3252425"/>
            <a:ext cx="2477100" cy="1821000"/>
          </a:xfrm>
          <a:prstGeom prst="wedgeRectCallout">
            <a:avLst>
              <a:gd name="adj1" fmla="val 96053"/>
              <a:gd name="adj2" fmla="val 529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Theory Question: Can your ide detect runtime errors? More generally can a program A detect all the possible errors that can occur in program B within a finite amount of time. </a:t>
            </a:r>
            <a:endParaRPr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Tips for EO1</a:t>
            </a:r>
            <a:endParaRPr/>
          </a:p>
        </p:txBody>
      </p:sp>
      <p:sp>
        <p:nvSpPr>
          <p:cNvPr id="648" name="Google Shape;648;p7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Practice writing code by hand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Ensure you remember your ; } { ( 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Ensure you have an intuitive understanding of the algorithm before learning the C++ syntax for it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Ensure your basic logic skills are up to scratch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Practise a few basic simple programs the days before your EO1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Learn as if it was a closed book test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Only use the textbook in the exam when you have no other choice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Redo your practicals as extra practise for EO1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You can even expand it to make the practicals more challenging</a:t>
            </a:r>
            <a:endParaRPr dirty="0"/>
          </a:p>
        </p:txBody>
      </p:sp>
      <p:sp>
        <p:nvSpPr>
          <p:cNvPr id="649" name="Google Shape;649;p7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8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questions 1</a:t>
            </a:r>
            <a:endParaRPr/>
          </a:p>
        </p:txBody>
      </p:sp>
      <p:sp>
        <p:nvSpPr>
          <p:cNvPr id="655" name="Google Shape;655;p7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List all of the errors in the following code and explain why</a:t>
            </a:r>
            <a:endParaRPr/>
          </a:p>
        </p:txBody>
      </p:sp>
      <p:sp>
        <p:nvSpPr>
          <p:cNvPr id="656" name="Google Shape;656;p7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  <p:pic>
        <p:nvPicPr>
          <p:cNvPr id="657" name="Google Shape;65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901" y="1609376"/>
            <a:ext cx="2810725" cy="32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Example questions 2: What is the output</a:t>
            </a:r>
            <a:endParaRPr dirty="0"/>
          </a:p>
        </p:txBody>
      </p:sp>
      <p:sp>
        <p:nvSpPr>
          <p:cNvPr id="663" name="Google Shape;663;p7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64" name="Google Shape;664;p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65</a:t>
            </a:fld>
            <a:endParaRPr/>
          </a:p>
        </p:txBody>
      </p:sp>
      <p:pic>
        <p:nvPicPr>
          <p:cNvPr id="665" name="Google Shape;66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1128507"/>
            <a:ext cx="4339675" cy="40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675" y="1128507"/>
            <a:ext cx="4804325" cy="299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3</a:t>
            </a:r>
            <a:endParaRPr/>
          </a:p>
        </p:txBody>
      </p:sp>
      <p:sp>
        <p:nvSpPr>
          <p:cNvPr id="672" name="Google Shape;672;p7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Write the code that will create a dynamic 3d array consisting of dynamic number objects using the overwritten default constructor. Use the predefined constant variable “size” as the sizes of the array.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Hints: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What will the data type of the array be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How many for loops will there be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What constructor will you use</a:t>
            </a:r>
            <a:endParaRPr dirty="0"/>
          </a:p>
        </p:txBody>
      </p:sp>
      <p:sp>
        <p:nvSpPr>
          <p:cNvPr id="673" name="Google Shape;673;p7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66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4</a:t>
            </a:r>
            <a:endParaRPr/>
          </a:p>
        </p:txBody>
      </p:sp>
      <p:sp>
        <p:nvSpPr>
          <p:cNvPr id="679" name="Google Shape;679;p8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Write the code that will deallocate a dynamic 3d array consisting of dynamic number objects. Use the predefined constant variable “size” as the sizes of the array.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Hints: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What will the data type of the array be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How many for loops will there be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What delete keyword will you use</a:t>
            </a:r>
            <a:endParaRPr/>
          </a:p>
        </p:txBody>
      </p:sp>
      <p:sp>
        <p:nvSpPr>
          <p:cNvPr id="680" name="Google Shape;680;p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67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5</a:t>
            </a:r>
            <a:endParaRPr/>
          </a:p>
        </p:txBody>
      </p:sp>
      <p:sp>
        <p:nvSpPr>
          <p:cNvPr id="686" name="Google Shape;686;p81"/>
          <p:cNvSpPr txBox="1">
            <a:spLocks noGrp="1"/>
          </p:cNvSpPr>
          <p:nvPr>
            <p:ph type="body" idx="1"/>
          </p:nvPr>
        </p:nvSpPr>
        <p:spPr>
          <a:xfrm>
            <a:off x="311700" y="2112125"/>
            <a:ext cx="8520600" cy="24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Explain how you would test to ensure a proper deep copy of a object has been made and why this would work? (2)</a:t>
            </a:r>
            <a:endParaRPr/>
          </a:p>
        </p:txBody>
      </p:sp>
      <p:sp>
        <p:nvSpPr>
          <p:cNvPr id="687" name="Google Shape;687;p8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68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6</a:t>
            </a:r>
            <a:endParaRPr/>
          </a:p>
        </p:txBody>
      </p:sp>
      <p:sp>
        <p:nvSpPr>
          <p:cNvPr id="693" name="Google Shape;693;p8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when it is appropriate to use the * operator and when to use the &amp; when working with variables?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Give the equivalent operator combination for -&gt;</a:t>
            </a:r>
            <a:endParaRPr/>
          </a:p>
        </p:txBody>
      </p:sp>
      <p:sp>
        <p:nvSpPr>
          <p:cNvPr id="694" name="Google Shape;694;p8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69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 l="25314" r="25986"/>
          <a:stretch/>
        </p:blipFill>
        <p:spPr>
          <a:xfrm>
            <a:off x="2659450" y="1745913"/>
            <a:ext cx="1164825" cy="16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1</a:t>
            </a: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4">
            <a:alphaModFix/>
          </a:blip>
          <a:srcRect l="10242" t="32478" r="10297" b="12963"/>
          <a:stretch/>
        </p:blipFill>
        <p:spPr>
          <a:xfrm>
            <a:off x="5824950" y="610475"/>
            <a:ext cx="1634974" cy="10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675" y="2758200"/>
            <a:ext cx="1936150" cy="19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6">
            <a:alphaModFix/>
          </a:blip>
          <a:srcRect l="29514" t="10525" r="32294" b="9800"/>
          <a:stretch/>
        </p:blipFill>
        <p:spPr>
          <a:xfrm>
            <a:off x="4413725" y="849575"/>
            <a:ext cx="1059575" cy="15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71605E-6 L 0.22553 -0.224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67" y="-11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553 -0.22438 L 0.43872 -0.426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0" y="-1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872 -0.42623 L 0.60521 -0.6447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16" y="-1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6758-FBBF-3D71-E20C-F73A60BA38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Quiz: https://forms.gle/ETHzibTgUn2bbjue8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9B4BC-0766-6AC6-88D4-83E42399F7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960887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Questions</a:t>
            </a:r>
            <a:endParaRPr dirty="0"/>
          </a:p>
        </p:txBody>
      </p:sp>
      <p:sp>
        <p:nvSpPr>
          <p:cNvPr id="700" name="Google Shape;700;p8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71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4"/>
          <p:cNvSpPr txBox="1">
            <a:spLocks noGrp="1"/>
          </p:cNvSpPr>
          <p:nvPr>
            <p:ph type="title"/>
          </p:nvPr>
        </p:nvSpPr>
        <p:spPr>
          <a:xfrm>
            <a:off x="332325" y="1096874"/>
            <a:ext cx="4339200" cy="29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attending :)</a:t>
            </a:r>
            <a:endParaRPr/>
          </a:p>
        </p:txBody>
      </p:sp>
      <p:sp>
        <p:nvSpPr>
          <p:cNvPr id="706" name="Google Shape;706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</a:rPr>
              <a:t>72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 memory</a:t>
            </a:r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38031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What is dynamic memory?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Memory allocated and deallocated during runtime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Why is this useful? Why can’t we just use static memory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Given this code will it compile?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Given this code will it run?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Given this code will it exit successfully?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25" y="0"/>
            <a:ext cx="50291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775" y="2796796"/>
            <a:ext cx="215450" cy="2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725" y="3001946"/>
            <a:ext cx="215450" cy="2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725" y="3284275"/>
            <a:ext cx="215450" cy="2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/>
          <p:nvPr/>
        </p:nvSpPr>
        <p:spPr>
          <a:xfrm>
            <a:off x="435050" y="3985675"/>
            <a:ext cx="1571700" cy="800100"/>
          </a:xfrm>
          <a:prstGeom prst="wedgeRectCallout">
            <a:avLst>
              <a:gd name="adj1" fmla="val -11604"/>
              <a:gd name="adj2" fmla="val -11928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WHY?</a:t>
            </a:r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 Memory - Behind the curtains what going on?</a:t>
            </a:r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dirty="0"/>
              <a:t>Object has a size of 1 byte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dirty="0"/>
              <a:t>Program asks OS for 1 byte of memory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dirty="0"/>
              <a:t>OS returns a pointer to the byte of memory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dirty="0"/>
              <a:t>Use the memory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dirty="0"/>
              <a:t>Program gives the memory back to the OS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dirty="0"/>
              <a:t>OS marks this memory as available for future use</a:t>
            </a:r>
            <a:endParaRPr dirty="0"/>
          </a:p>
        </p:txBody>
      </p:sp>
      <p:sp>
        <p:nvSpPr>
          <p:cNvPr id="176" name="Google Shape;176;p24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229963"/>
            <a:ext cx="3999900" cy="276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build="p"/>
    </p:bld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2101</Words>
  <Application>Microsoft Office PowerPoint</Application>
  <PresentationFormat>On-screen Show (16:9)</PresentationFormat>
  <Paragraphs>504</Paragraphs>
  <Slides>72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5" baseType="lpstr">
      <vt:lpstr>Roboto</vt:lpstr>
      <vt:lpstr>Arial</vt:lpstr>
      <vt:lpstr>Geometric</vt:lpstr>
      <vt:lpstr>COS110: EO1 Bootcamp</vt:lpstr>
      <vt:lpstr>Admin</vt:lpstr>
      <vt:lpstr>Objectives</vt:lpstr>
      <vt:lpstr>Pointers</vt:lpstr>
      <vt:lpstr>Pointers</vt:lpstr>
      <vt:lpstr>Example 1</vt:lpstr>
      <vt:lpstr>Example 1</vt:lpstr>
      <vt:lpstr>Dynamic memory</vt:lpstr>
      <vt:lpstr>Dynamic Memory - Behind the curtains what going on?</vt:lpstr>
      <vt:lpstr>Dynamic Memory</vt:lpstr>
      <vt:lpstr>Example 2</vt:lpstr>
      <vt:lpstr>Dynamic Memory</vt:lpstr>
      <vt:lpstr>Example 3</vt:lpstr>
      <vt:lpstr>Dynamic Memory</vt:lpstr>
      <vt:lpstr>Example 4</vt:lpstr>
      <vt:lpstr>Dynamic Memory</vt:lpstr>
      <vt:lpstr>Example 5</vt:lpstr>
      <vt:lpstr>Arrays</vt:lpstr>
      <vt:lpstr>Example 6</vt:lpstr>
      <vt:lpstr>2D Arrays</vt:lpstr>
      <vt:lpstr>Example 7</vt:lpstr>
      <vt:lpstr>MD-Array</vt:lpstr>
      <vt:lpstr>1D Dynamic Array of static objects</vt:lpstr>
      <vt:lpstr>2D Dynamic Array of static objects</vt:lpstr>
      <vt:lpstr>1D Dynamic Array of dynamic objects</vt:lpstr>
      <vt:lpstr>2D Dynamic Array of Dynamic objects</vt:lpstr>
      <vt:lpstr>Quiz: https://forms.gle/G8cSMgrzrLyyNE828</vt:lpstr>
      <vt:lpstr>Questions</vt:lpstr>
      <vt:lpstr>Break 1 - Sweeties time</vt:lpstr>
      <vt:lpstr>COS110: EO1 Bootcamp</vt:lpstr>
      <vt:lpstr>Admin</vt:lpstr>
      <vt:lpstr>Content</vt:lpstr>
      <vt:lpstr>What is a class</vt:lpstr>
      <vt:lpstr>UML</vt:lpstr>
      <vt:lpstr>Class vs Object</vt:lpstr>
      <vt:lpstr>Components of class</vt:lpstr>
      <vt:lpstr>Components of class</vt:lpstr>
      <vt:lpstr>Header vs Implementation</vt:lpstr>
      <vt:lpstr>Purpose of constructors and destructors</vt:lpstr>
      <vt:lpstr>Constructor overloading</vt:lpstr>
      <vt:lpstr>Copy constructor</vt:lpstr>
      <vt:lpstr>Static members</vt:lpstr>
      <vt:lpstr>Friend of Classes</vt:lpstr>
      <vt:lpstr>Datatypes</vt:lpstr>
      <vt:lpstr>Exercise</vt:lpstr>
      <vt:lpstr>Deep vs Shallow copy</vt:lpstr>
      <vt:lpstr>Quiz: https://forms.gle/jHzKLAZ7LVjZR5Lt7</vt:lpstr>
      <vt:lpstr>Question?</vt:lpstr>
      <vt:lpstr>Break 2 - Sandwich time</vt:lpstr>
      <vt:lpstr>COS110: EO1 Bootcamp</vt:lpstr>
      <vt:lpstr>Admin</vt:lpstr>
      <vt:lpstr>Content</vt:lpstr>
      <vt:lpstr>Before we start - this</vt:lpstr>
      <vt:lpstr>Recap: What is overloading?</vt:lpstr>
      <vt:lpstr>What are operators?</vt:lpstr>
      <vt:lpstr>What is operator overloading</vt:lpstr>
      <vt:lpstr>Structure of an operator overloading definition</vt:lpstr>
      <vt:lpstr>Exercise</vt:lpstr>
      <vt:lpstr>Combining operator overloading with friend functions</vt:lpstr>
      <vt:lpstr>Tip for operator overloading</vt:lpstr>
      <vt:lpstr>Pros and Cons of operator overloading</vt:lpstr>
      <vt:lpstr>Small aside - Runtime errors vs Compile time errors</vt:lpstr>
      <vt:lpstr>Tips for EO1</vt:lpstr>
      <vt:lpstr>Example questions 1</vt:lpstr>
      <vt:lpstr>Example questions 2: What is the output</vt:lpstr>
      <vt:lpstr>Example 3</vt:lpstr>
      <vt:lpstr>Example 4</vt:lpstr>
      <vt:lpstr>Example 5</vt:lpstr>
      <vt:lpstr>Example 6</vt:lpstr>
      <vt:lpstr>Quiz: https://forms.gle/ETHzibTgUn2bbjue8</vt:lpstr>
      <vt:lpstr>Questions</vt:lpstr>
      <vt:lpstr>Thank you for attending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COS110: EO1 Bootcamp</dc:title>
  <cp:lastModifiedBy>Mr. S Bebington</cp:lastModifiedBy>
  <cp:revision>4</cp:revision>
  <dcterms:modified xsi:type="dcterms:W3CDTF">2022-08-26T14:10:10Z</dcterms:modified>
</cp:coreProperties>
</file>